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99" r:id="rId6"/>
    <p:sldId id="297" r:id="rId7"/>
    <p:sldId id="281" r:id="rId8"/>
    <p:sldId id="292" r:id="rId9"/>
    <p:sldId id="2145706573" r:id="rId10"/>
    <p:sldId id="2145706572" r:id="rId11"/>
    <p:sldId id="2145706577" r:id="rId12"/>
    <p:sldId id="2145706595" r:id="rId13"/>
    <p:sldId id="2145706585" r:id="rId14"/>
    <p:sldId id="2145706587" r:id="rId15"/>
    <p:sldId id="2145706586" r:id="rId16"/>
    <p:sldId id="2145706580" r:id="rId17"/>
    <p:sldId id="279" r:id="rId18"/>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1FA0FE6-CA3C-4BAD-79ED-54BCE2009DBF}" name="NELLIST, Joe (NHS MID ESSEX CCG)" initials="NJ(MEC" userId="S::joe.nellist@nhs.net::9e720bd4-2a6b-49b0-8a40-943df34c2f4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23A0"/>
    <a:srgbClr val="B4CC04"/>
    <a:srgbClr val="EB5D4A"/>
    <a:srgbClr val="000000"/>
    <a:srgbClr val="CCCCFF"/>
    <a:srgbClr val="CC66FF"/>
    <a:srgbClr val="FFCCFF"/>
    <a:srgbClr val="FDC518"/>
    <a:srgbClr val="6BC4CF"/>
    <a:srgbClr val="EB5D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4" autoAdjust="0"/>
    <p:restoredTop sz="85899" autoAdjust="0"/>
  </p:normalViewPr>
  <p:slideViewPr>
    <p:cSldViewPr snapToGrid="0">
      <p:cViewPr varScale="1">
        <p:scale>
          <a:sx n="98" d="100"/>
          <a:sy n="98" d="100"/>
        </p:scale>
        <p:origin x="138"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E4567278-E0AD-6748-AE5A-066896A6DE01}" type="datetimeFigureOut">
              <a:rPr lang="en-US" smtClean="0"/>
              <a:t>6/7/2023</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US"/>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F4774E1C-65AD-074E-99FD-D6D30A56A661}" type="slidenum">
              <a:rPr lang="en-US" smtClean="0"/>
              <a:t>‹#›</a:t>
            </a:fld>
            <a:endParaRPr lang="en-US"/>
          </a:p>
        </p:txBody>
      </p:sp>
    </p:spTree>
    <p:extLst>
      <p:ext uri="{BB962C8B-B14F-4D97-AF65-F5344CB8AC3E}">
        <p14:creationId xmlns:p14="http://schemas.microsoft.com/office/powerpoint/2010/main" val="68311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ngland.nhs.uk/patient-safety/the-nhs-patient-safety-strateg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england.nhs.uk/patient-safety/the-nhs-patient-safety-strateg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 </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ensure</a:t>
            </a:r>
            <a:r>
              <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the localised </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implementation</a:t>
            </a:r>
            <a:r>
              <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of the NHS patient safety strategy and other </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national safety </a:t>
            </a:r>
            <a:r>
              <a:rPr kumimoji="0" lang="en-GB" sz="1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priorities across the Mid &amp; South Essex Integrated Care System (MSE ICS).</a:t>
            </a:r>
            <a:endParaRPr lang="en-US" dirty="0"/>
          </a:p>
        </p:txBody>
      </p:sp>
      <p:sp>
        <p:nvSpPr>
          <p:cNvPr id="4" name="Slide Number Placeholder 3"/>
          <p:cNvSpPr>
            <a:spLocks noGrp="1"/>
          </p:cNvSpPr>
          <p:nvPr>
            <p:ph type="sldNum" sz="quarter" idx="5"/>
          </p:nvPr>
        </p:nvSpPr>
        <p:spPr/>
        <p:txBody>
          <a:bodyPr/>
          <a:lstStyle/>
          <a:p>
            <a:fld id="{F4774E1C-65AD-074E-99FD-D6D30A56A661}" type="slidenum">
              <a:rPr lang="en-US" smtClean="0"/>
              <a:t>1</a:t>
            </a:fld>
            <a:endParaRPr lang="en-US"/>
          </a:p>
        </p:txBody>
      </p:sp>
    </p:spTree>
    <p:extLst>
      <p:ext uri="{BB962C8B-B14F-4D97-AF65-F5344CB8AC3E}">
        <p14:creationId xmlns:p14="http://schemas.microsoft.com/office/powerpoint/2010/main" val="2558245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4774E1C-65AD-074E-99FD-D6D30A56A661}" type="slidenum">
              <a:rPr lang="en-US" smtClean="0"/>
              <a:t>10</a:t>
            </a:fld>
            <a:endParaRPr lang="en-US"/>
          </a:p>
        </p:txBody>
      </p:sp>
    </p:spTree>
    <p:extLst>
      <p:ext uri="{BB962C8B-B14F-4D97-AF65-F5344CB8AC3E}">
        <p14:creationId xmlns:p14="http://schemas.microsoft.com/office/powerpoint/2010/main" val="25528292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600" b="1" dirty="0">
                <a:solidFill>
                  <a:srgbClr val="6A23A0"/>
                </a:solidFill>
                <a:latin typeface="Arial" panose="020B0604020202020204" pitchFamily="34" charset="0"/>
                <a:cs typeface="Arial" panose="020B0604020202020204" pitchFamily="34" charset="0"/>
              </a:rPr>
              <a:t>Considerate and proportionate response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600" b="1" dirty="0">
                <a:solidFill>
                  <a:srgbClr val="6A23A0"/>
                </a:solidFill>
                <a:latin typeface="Arial" panose="020B0604020202020204" pitchFamily="34" charset="0"/>
                <a:cs typeface="Arial" panose="020B0604020202020204" pitchFamily="34" charset="0"/>
              </a:rPr>
              <a:t>As a system need to ensure that the learning gets shared and implemented </a:t>
            </a:r>
          </a:p>
          <a:p>
            <a:endParaRPr lang="en-US" dirty="0"/>
          </a:p>
        </p:txBody>
      </p:sp>
      <p:sp>
        <p:nvSpPr>
          <p:cNvPr id="4" name="Slide Number Placeholder 3"/>
          <p:cNvSpPr>
            <a:spLocks noGrp="1"/>
          </p:cNvSpPr>
          <p:nvPr>
            <p:ph type="sldNum" sz="quarter" idx="5"/>
          </p:nvPr>
        </p:nvSpPr>
        <p:spPr/>
        <p:txBody>
          <a:bodyPr/>
          <a:lstStyle/>
          <a:p>
            <a:fld id="{F4774E1C-65AD-074E-99FD-D6D30A56A661}" type="slidenum">
              <a:rPr lang="en-US" smtClean="0"/>
              <a:t>11</a:t>
            </a:fld>
            <a:endParaRPr lang="en-US"/>
          </a:p>
        </p:txBody>
      </p:sp>
    </p:spTree>
    <p:extLst>
      <p:ext uri="{BB962C8B-B14F-4D97-AF65-F5344CB8AC3E}">
        <p14:creationId xmlns:p14="http://schemas.microsoft.com/office/powerpoint/2010/main" val="4076846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PSIRF</a:t>
            </a:r>
            <a:r>
              <a:rPr lang="en-GB" sz="1200" dirty="0">
                <a:solidFill>
                  <a:schemeClr val="bg1"/>
                </a:solidFill>
                <a:latin typeface="Arial" panose="020B0604020202020204" pitchFamily="34" charset="0"/>
                <a:cs typeface="Arial" panose="020B0604020202020204" pitchFamily="34" charset="0"/>
              </a:rPr>
              <a:t> is a really ambitious transformation programme and gives us an opportunity to </a:t>
            </a:r>
            <a:r>
              <a:rPr lang="en-GB" sz="1200" b="1" dirty="0">
                <a:solidFill>
                  <a:schemeClr val="bg1"/>
                </a:solidFill>
                <a:latin typeface="Arial" panose="020B0604020202020204" pitchFamily="34" charset="0"/>
                <a:cs typeface="Arial" panose="020B0604020202020204" pitchFamily="34" charset="0"/>
              </a:rPr>
              <a:t>fundamentally</a:t>
            </a:r>
            <a:r>
              <a:rPr lang="en-GB" sz="1200" dirty="0">
                <a:solidFill>
                  <a:schemeClr val="bg1"/>
                </a:solidFill>
                <a:latin typeface="Arial" panose="020B0604020202020204" pitchFamily="34" charset="0"/>
                <a:cs typeface="Arial" panose="020B0604020202020204" pitchFamily="34" charset="0"/>
              </a:rPr>
              <a:t> </a:t>
            </a:r>
            <a:r>
              <a:rPr lang="en-GB" sz="1200" b="1" dirty="0">
                <a:solidFill>
                  <a:schemeClr val="bg1"/>
                </a:solidFill>
                <a:latin typeface="Arial" panose="020B0604020202020204" pitchFamily="34" charset="0"/>
                <a:cs typeface="Arial" panose="020B0604020202020204" pitchFamily="34" charset="0"/>
              </a:rPr>
              <a:t>change</a:t>
            </a:r>
            <a:r>
              <a:rPr lang="en-GB" sz="1200" dirty="0">
                <a:solidFill>
                  <a:schemeClr val="bg1"/>
                </a:solidFill>
                <a:latin typeface="Arial" panose="020B0604020202020204" pitchFamily="34" charset="0"/>
                <a:cs typeface="Arial" panose="020B0604020202020204" pitchFamily="34" charset="0"/>
              </a:rPr>
              <a:t> how we improve </a:t>
            </a:r>
            <a:r>
              <a:rPr lang="en-GB" sz="1200" b="1" dirty="0">
                <a:solidFill>
                  <a:schemeClr val="bg1"/>
                </a:solidFill>
                <a:latin typeface="Arial" panose="020B0604020202020204" pitchFamily="34" charset="0"/>
                <a:cs typeface="Arial" panose="020B0604020202020204" pitchFamily="34" charset="0"/>
              </a:rPr>
              <a:t>patient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latin typeface="Arial" panose="020B0604020202020204" pitchFamily="34" charset="0"/>
              <a:cs typeface="Arial" panose="020B0604020202020204" pitchFamily="34" charset="0"/>
            </a:endParaRPr>
          </a:p>
          <a:p>
            <a:pPr marL="0" indent="0" algn="ctr">
              <a:buNone/>
            </a:pPr>
            <a:r>
              <a:rPr lang="en-GB" dirty="0">
                <a:solidFill>
                  <a:schemeClr val="bg1"/>
                </a:solidFill>
                <a:latin typeface="Arial" panose="020B0604020202020204" pitchFamily="34" charset="0"/>
                <a:cs typeface="Arial" panose="020B0604020202020204" pitchFamily="34" charset="0"/>
              </a:rPr>
              <a:t>See it as a </a:t>
            </a:r>
            <a:r>
              <a:rPr lang="en-GB" b="1" dirty="0">
                <a:solidFill>
                  <a:schemeClr val="bg1"/>
                </a:solidFill>
                <a:latin typeface="Arial" panose="020B0604020202020204" pitchFamily="34" charset="0"/>
                <a:cs typeface="Arial" panose="020B0604020202020204" pitchFamily="34" charset="0"/>
              </a:rPr>
              <a:t>positive</a:t>
            </a:r>
            <a:r>
              <a:rPr lang="en-GB" dirty="0">
                <a:solidFill>
                  <a:schemeClr val="bg1"/>
                </a:solidFill>
                <a:latin typeface="Arial" panose="020B0604020202020204" pitchFamily="34" charset="0"/>
                <a:cs typeface="Arial" panose="020B0604020202020204" pitchFamily="34" charset="0"/>
              </a:rPr>
              <a:t> </a:t>
            </a:r>
          </a:p>
          <a:p>
            <a:pPr marL="0" indent="0" algn="ctr">
              <a:buNone/>
            </a:pPr>
            <a:endParaRPr lang="en-GB" dirty="0">
              <a:solidFill>
                <a:schemeClr val="bg1"/>
              </a:solidFill>
              <a:latin typeface="Arial" panose="020B0604020202020204" pitchFamily="34" charset="0"/>
              <a:cs typeface="Arial" panose="020B0604020202020204" pitchFamily="34" charset="0"/>
            </a:endParaRPr>
          </a:p>
          <a:p>
            <a:pPr marL="0" indent="0" algn="ctr">
              <a:buNone/>
            </a:pPr>
            <a:r>
              <a:rPr lang="en-GB" dirty="0">
                <a:solidFill>
                  <a:schemeClr val="bg1"/>
                </a:solidFill>
                <a:latin typeface="Arial" panose="020B0604020202020204" pitchFamily="34" charset="0"/>
                <a:cs typeface="Arial" panose="020B0604020202020204" pitchFamily="34" charset="0"/>
              </a:rPr>
              <a:t>We need to </a:t>
            </a:r>
            <a:r>
              <a:rPr lang="en-GB" b="1" dirty="0">
                <a:solidFill>
                  <a:schemeClr val="bg1"/>
                </a:solidFill>
                <a:latin typeface="Arial" panose="020B0604020202020204" pitchFamily="34" charset="0"/>
                <a:cs typeface="Arial" panose="020B0604020202020204" pitchFamily="34" charset="0"/>
              </a:rPr>
              <a:t>embrace</a:t>
            </a:r>
            <a:r>
              <a:rPr lang="en-GB" dirty="0">
                <a:solidFill>
                  <a:schemeClr val="bg1"/>
                </a:solidFill>
                <a:latin typeface="Arial" panose="020B0604020202020204" pitchFamily="34" charset="0"/>
                <a:cs typeface="Arial" panose="020B0604020202020204" pitchFamily="34" charset="0"/>
              </a:rPr>
              <a:t> it </a:t>
            </a:r>
          </a:p>
          <a:p>
            <a:pPr marL="0" indent="0" algn="ctr">
              <a:buNone/>
            </a:pPr>
            <a:endParaRPr lang="en-GB" sz="1200" b="1" dirty="0">
              <a:solidFill>
                <a:schemeClr val="bg1"/>
              </a:solidFill>
              <a:latin typeface="Arial" panose="020B0604020202020204" pitchFamily="34" charset="0"/>
              <a:cs typeface="Arial" panose="020B0604020202020204" pitchFamily="34" charset="0"/>
            </a:endParaRPr>
          </a:p>
          <a:p>
            <a:pPr marL="0" indent="0" algn="ctr">
              <a:buNone/>
            </a:pPr>
            <a:endParaRPr lang="en-GB" sz="1200" b="1" dirty="0">
              <a:solidFill>
                <a:schemeClr val="bg1"/>
              </a:solidFill>
              <a:latin typeface="Arial" panose="020B0604020202020204" pitchFamily="34" charset="0"/>
              <a:cs typeface="Arial" panose="020B0604020202020204" pitchFamily="34" charset="0"/>
            </a:endParaRPr>
          </a:p>
          <a:p>
            <a:pPr marL="0" indent="0" algn="ctr">
              <a:buNone/>
            </a:pPr>
            <a:endParaRPr lang="en-GB" sz="1200" b="1" dirty="0">
              <a:solidFill>
                <a:schemeClr val="bg1"/>
              </a:solidFill>
              <a:latin typeface="Arial" panose="020B0604020202020204" pitchFamily="34" charset="0"/>
              <a:cs typeface="Arial" panose="020B0604020202020204" pitchFamily="34" charset="0"/>
            </a:endParaRPr>
          </a:p>
          <a:p>
            <a:pPr marL="0" indent="0" algn="ctr">
              <a:buNone/>
            </a:pPr>
            <a:r>
              <a:rPr lang="en-GB" sz="1200" b="1" dirty="0">
                <a:solidFill>
                  <a:schemeClr val="bg1"/>
                </a:solidFill>
                <a:latin typeface="Arial" panose="020B0604020202020204" pitchFamily="34" charset="0"/>
                <a:cs typeface="Arial" panose="020B0604020202020204" pitchFamily="34" charset="0"/>
              </a:rPr>
              <a:t> </a:t>
            </a:r>
            <a:r>
              <a:rPr lang="en-GB" b="1" dirty="0">
                <a:solidFill>
                  <a:schemeClr val="bg1"/>
                </a:solidFill>
                <a:latin typeface="Arial" panose="020B0604020202020204" pitchFamily="34" charset="0"/>
                <a:cs typeface="Arial" panose="020B0604020202020204" pitchFamily="34" charset="0"/>
              </a:rPr>
              <a:t>Reduce duplication </a:t>
            </a:r>
            <a:r>
              <a:rPr lang="en-GB" dirty="0">
                <a:solidFill>
                  <a:schemeClr val="bg1"/>
                </a:solidFill>
                <a:latin typeface="Arial" panose="020B0604020202020204" pitchFamily="34" charset="0"/>
                <a:cs typeface="Arial" panose="020B0604020202020204" pitchFamily="34" charset="0"/>
              </a:rPr>
              <a:t>of work </a:t>
            </a:r>
          </a:p>
          <a:p>
            <a:pPr marL="0" indent="0" algn="ctr">
              <a:buNone/>
            </a:pPr>
            <a:r>
              <a:rPr lang="en-GB" b="1" dirty="0">
                <a:solidFill>
                  <a:schemeClr val="bg1"/>
                </a:solidFill>
                <a:latin typeface="Arial" panose="020B0604020202020204" pitchFamily="34" charset="0"/>
                <a:cs typeface="Arial" panose="020B0604020202020204" pitchFamily="34" charset="0"/>
              </a:rPr>
              <a:t>Share</a:t>
            </a:r>
            <a:r>
              <a:rPr lang="en-GB" dirty="0">
                <a:solidFill>
                  <a:schemeClr val="bg1"/>
                </a:solidFill>
                <a:latin typeface="Arial" panose="020B0604020202020204" pitchFamily="34" charset="0"/>
                <a:cs typeface="Arial" panose="020B0604020202020204" pitchFamily="34" charset="0"/>
              </a:rPr>
              <a:t> best practice </a:t>
            </a:r>
          </a:p>
          <a:p>
            <a:pPr marL="0" indent="0" algn="ctr">
              <a:buNone/>
            </a:pPr>
            <a:r>
              <a:rPr lang="en-GB" b="1" dirty="0">
                <a:solidFill>
                  <a:schemeClr val="bg1"/>
                </a:solidFill>
                <a:latin typeface="Arial" panose="020B0604020202020204" pitchFamily="34" charset="0"/>
                <a:cs typeface="Arial" panose="020B0604020202020204" pitchFamily="34" charset="0"/>
              </a:rPr>
              <a:t>Support </a:t>
            </a:r>
            <a:r>
              <a:rPr lang="en-GB" dirty="0">
                <a:solidFill>
                  <a:schemeClr val="bg1"/>
                </a:solidFill>
                <a:latin typeface="Arial" panose="020B0604020202020204" pitchFamily="34" charset="0"/>
                <a:cs typeface="Arial" panose="020B0604020202020204" pitchFamily="34" charset="0"/>
              </a:rPr>
              <a:t>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4774E1C-65AD-074E-99FD-D6D30A56A661}" type="slidenum">
              <a:rPr lang="en-US" smtClean="0"/>
              <a:t>12</a:t>
            </a:fld>
            <a:endParaRPr lang="en-US"/>
          </a:p>
        </p:txBody>
      </p:sp>
    </p:spTree>
    <p:extLst>
      <p:ext uri="{BB962C8B-B14F-4D97-AF65-F5344CB8AC3E}">
        <p14:creationId xmlns:p14="http://schemas.microsoft.com/office/powerpoint/2010/main" val="1733036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774E1C-65AD-074E-99FD-D6D30A56A661}" type="slidenum">
              <a:rPr lang="en-US" smtClean="0"/>
              <a:t>13</a:t>
            </a:fld>
            <a:endParaRPr lang="en-US"/>
          </a:p>
        </p:txBody>
      </p:sp>
    </p:spTree>
    <p:extLst>
      <p:ext uri="{BB962C8B-B14F-4D97-AF65-F5344CB8AC3E}">
        <p14:creationId xmlns:p14="http://schemas.microsoft.com/office/powerpoint/2010/main" val="4165170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774E1C-65AD-074E-99FD-D6D30A56A661}" type="slidenum">
              <a:rPr lang="en-US" smtClean="0"/>
              <a:t>14</a:t>
            </a:fld>
            <a:endParaRPr lang="en-US"/>
          </a:p>
        </p:txBody>
      </p:sp>
    </p:spTree>
    <p:extLst>
      <p:ext uri="{BB962C8B-B14F-4D97-AF65-F5344CB8AC3E}">
        <p14:creationId xmlns:p14="http://schemas.microsoft.com/office/powerpoint/2010/main" val="3409428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Arial" panose="020B0604020202020204" pitchFamily="34" charset="0"/>
              </a:rPr>
              <a:t>The </a:t>
            </a:r>
            <a:r>
              <a:rPr lang="en-GB" b="0" i="0" u="none" strike="noStrike" dirty="0">
                <a:solidFill>
                  <a:srgbClr val="005EB8"/>
                </a:solidFill>
                <a:effectLst/>
                <a:latin typeface="Arial" panose="020B0604020202020204" pitchFamily="34" charset="0"/>
                <a:hlinkClick r:id="rId3"/>
              </a:rPr>
              <a:t>NHS Patient Safety Strategy</a:t>
            </a:r>
            <a:r>
              <a:rPr lang="en-GB" b="0" i="0" dirty="0">
                <a:solidFill>
                  <a:srgbClr val="333333"/>
                </a:solidFill>
                <a:effectLst/>
                <a:latin typeface="Arial" panose="020B0604020202020204" pitchFamily="34" charset="0"/>
              </a:rPr>
              <a:t> sets out what the NHS will do to achieve its vision to continuously improve patient safety. It describes how the NHS will continuously improve patient safety whilst building on the foundations of a safer culture and safer systems.</a:t>
            </a:r>
            <a:br>
              <a:rPr lang="en-GB" dirty="0"/>
            </a:br>
            <a:br>
              <a:rPr lang="en-GB" dirty="0"/>
            </a:br>
            <a:r>
              <a:rPr lang="en-GB" b="0" i="0" dirty="0">
                <a:solidFill>
                  <a:srgbClr val="333333"/>
                </a:solidFill>
                <a:effectLst/>
                <a:latin typeface="Arial" panose="020B0604020202020204" pitchFamily="34" charset="0"/>
              </a:rPr>
              <a:t>In essence patient safety is about maximising the things that go right and minimising the things that go wrong. </a:t>
            </a:r>
            <a:r>
              <a:rPr lang="en-GB" b="0" i="1" dirty="0">
                <a:solidFill>
                  <a:srgbClr val="333333"/>
                </a:solidFill>
                <a:effectLst/>
                <a:latin typeface="Arial" panose="020B0604020202020204" pitchFamily="34" charset="0"/>
              </a:rPr>
              <a:t>It is integral to the NHS definition of quality in healthcare</a:t>
            </a:r>
            <a:r>
              <a:rPr lang="en-GB" b="0" i="0" dirty="0">
                <a:solidFill>
                  <a:srgbClr val="333333"/>
                </a:solidFill>
                <a:effectLst/>
                <a:latin typeface="Arial" panose="020B0604020202020204" pitchFamily="34" charset="0"/>
              </a:rPr>
              <a:t>, alongside effectiveness and patient experience.</a:t>
            </a:r>
            <a:endParaRPr lang="en-GB" dirty="0"/>
          </a:p>
        </p:txBody>
      </p:sp>
      <p:sp>
        <p:nvSpPr>
          <p:cNvPr id="4" name="Slide Number Placeholder 3"/>
          <p:cNvSpPr>
            <a:spLocks noGrp="1"/>
          </p:cNvSpPr>
          <p:nvPr>
            <p:ph type="sldNum" sz="quarter" idx="5"/>
          </p:nvPr>
        </p:nvSpPr>
        <p:spPr/>
        <p:txBody>
          <a:bodyPr/>
          <a:lstStyle/>
          <a:p>
            <a:fld id="{F4774E1C-65AD-074E-99FD-D6D30A56A661}" type="slidenum">
              <a:rPr lang="en-US" smtClean="0"/>
              <a:t>2</a:t>
            </a:fld>
            <a:endParaRPr lang="en-US"/>
          </a:p>
        </p:txBody>
      </p:sp>
    </p:spTree>
    <p:extLst>
      <p:ext uri="{BB962C8B-B14F-4D97-AF65-F5344CB8AC3E}">
        <p14:creationId xmlns:p14="http://schemas.microsoft.com/office/powerpoint/2010/main" val="93282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774E1C-65AD-074E-99FD-D6D30A56A661}" type="slidenum">
              <a:rPr lang="en-US" smtClean="0"/>
              <a:t>3</a:t>
            </a:fld>
            <a:endParaRPr lang="en-US"/>
          </a:p>
        </p:txBody>
      </p:sp>
    </p:spTree>
    <p:extLst>
      <p:ext uri="{BB962C8B-B14F-4D97-AF65-F5344CB8AC3E}">
        <p14:creationId xmlns:p14="http://schemas.microsoft.com/office/powerpoint/2010/main" val="2154722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4774E1C-65AD-074E-99FD-D6D30A56A661}" type="slidenum">
              <a:rPr lang="en-US" smtClean="0"/>
              <a:t>4</a:t>
            </a:fld>
            <a:endParaRPr lang="en-US"/>
          </a:p>
        </p:txBody>
      </p:sp>
    </p:spTree>
    <p:extLst>
      <p:ext uri="{BB962C8B-B14F-4D97-AF65-F5344CB8AC3E}">
        <p14:creationId xmlns:p14="http://schemas.microsoft.com/office/powerpoint/2010/main" val="4103300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0" i="0" dirty="0">
                <a:solidFill>
                  <a:srgbClr val="333333"/>
                </a:solidFill>
                <a:effectLst/>
                <a:latin typeface="Arial" panose="020B0604020202020204" pitchFamily="34" charset="0"/>
              </a:rPr>
              <a:t>The </a:t>
            </a:r>
            <a:r>
              <a:rPr lang="en-GB" sz="1000" b="0" i="0" u="none" strike="noStrike" dirty="0">
                <a:solidFill>
                  <a:srgbClr val="005EB8"/>
                </a:solidFill>
                <a:effectLst/>
                <a:latin typeface="Arial" panose="020B0604020202020204" pitchFamily="34" charset="0"/>
                <a:hlinkClick r:id="rId3"/>
              </a:rPr>
              <a:t>NHS Patient Safety Strategy</a:t>
            </a:r>
            <a:r>
              <a:rPr lang="en-GB" sz="1000" b="0" i="0" dirty="0">
                <a:solidFill>
                  <a:srgbClr val="333333"/>
                </a:solidFill>
                <a:effectLst/>
                <a:latin typeface="Arial" panose="020B0604020202020204" pitchFamily="34" charset="0"/>
              </a:rPr>
              <a:t> sets out what the NHS will do to achieve its vision to continuously improve patient safety. It describes how the NHS will continuously improve patient safety whilst building on the foundations of a safer culture and safer systems.</a:t>
            </a:r>
            <a:br>
              <a:rPr lang="en-GB" sz="1000" dirty="0"/>
            </a:br>
            <a:br>
              <a:rPr lang="en-GB" sz="1000" dirty="0"/>
            </a:br>
            <a:r>
              <a:rPr lang="en-GB" sz="1000" b="0" i="0" dirty="0">
                <a:solidFill>
                  <a:srgbClr val="333333"/>
                </a:solidFill>
                <a:effectLst/>
                <a:latin typeface="Arial" panose="020B0604020202020204" pitchFamily="34" charset="0"/>
              </a:rPr>
              <a:t>In essence patient safety is about maximising the things that go right and minimising the things that go wrong. </a:t>
            </a:r>
            <a:r>
              <a:rPr lang="en-GB" sz="1000" b="0" i="1" dirty="0">
                <a:solidFill>
                  <a:srgbClr val="333333"/>
                </a:solidFill>
                <a:effectLst/>
                <a:latin typeface="Arial" panose="020B0604020202020204" pitchFamily="34" charset="0"/>
              </a:rPr>
              <a:t>It is integral to the NHS definition of quality in healthcare</a:t>
            </a:r>
            <a:r>
              <a:rPr lang="en-GB" sz="1000" b="0" i="0" dirty="0">
                <a:solidFill>
                  <a:srgbClr val="333333"/>
                </a:solidFill>
                <a:effectLst/>
                <a:latin typeface="Arial" panose="020B0604020202020204" pitchFamily="34" charset="0"/>
              </a:rPr>
              <a:t>, alongside effectiveness and patient experience.</a:t>
            </a:r>
          </a:p>
          <a:p>
            <a:endParaRPr lang="en-GB" sz="1000" b="0" i="0" dirty="0">
              <a:solidFill>
                <a:srgbClr val="333333"/>
              </a:solidFill>
              <a:effectLst/>
              <a:latin typeface="Arial" panose="020B0604020202020204" pitchFamily="34" charset="0"/>
            </a:endParaRPr>
          </a:p>
          <a:p>
            <a:r>
              <a:rPr lang="en-GB" sz="1000" dirty="0">
                <a:latin typeface="Arial" panose="020B0604020202020204" pitchFamily="34" charset="0"/>
                <a:cs typeface="Arial" panose="020B0604020202020204" pitchFamily="34" charset="0"/>
              </a:rPr>
              <a:t>The benefits of PSP involvement include: </a:t>
            </a:r>
          </a:p>
          <a:p>
            <a:pPr lvl="1"/>
            <a:r>
              <a:rPr lang="en-GB" sz="1000" dirty="0">
                <a:latin typeface="Arial" panose="020B0604020202020204" pitchFamily="34" charset="0"/>
                <a:cs typeface="Arial" panose="020B0604020202020204" pitchFamily="34" charset="0"/>
              </a:rPr>
              <a:t>• Promoting openness and transparency </a:t>
            </a:r>
          </a:p>
          <a:p>
            <a:pPr lvl="1"/>
            <a:r>
              <a:rPr lang="en-GB" sz="1000" dirty="0">
                <a:latin typeface="Arial" panose="020B0604020202020204" pitchFamily="34" charset="0"/>
                <a:cs typeface="Arial" panose="020B0604020202020204" pitchFamily="34" charset="0"/>
              </a:rPr>
              <a:t>• Supporting the organisation to consider how processes appear and feel to patients </a:t>
            </a:r>
          </a:p>
          <a:p>
            <a:pPr lvl="1"/>
            <a:r>
              <a:rPr lang="en-GB" sz="1000" dirty="0">
                <a:latin typeface="Arial" panose="020B0604020202020204" pitchFamily="34" charset="0"/>
                <a:cs typeface="Arial" panose="020B0604020202020204" pitchFamily="34" charset="0"/>
              </a:rPr>
              <a:t>• Helping the organisation know what is important to patients </a:t>
            </a:r>
          </a:p>
          <a:p>
            <a:pPr lvl="1"/>
            <a:r>
              <a:rPr lang="en-GB" sz="1000" dirty="0">
                <a:latin typeface="Arial" panose="020B0604020202020204" pitchFamily="34" charset="0"/>
                <a:cs typeface="Arial" panose="020B0604020202020204" pitchFamily="34" charset="0"/>
              </a:rPr>
              <a:t>• Helping the organisation identify risk by hearing what feels unsafe to patients </a:t>
            </a:r>
          </a:p>
          <a:p>
            <a:pPr lvl="1"/>
            <a:r>
              <a:rPr lang="en-GB" sz="1000" dirty="0">
                <a:latin typeface="Arial" panose="020B0604020202020204" pitchFamily="34" charset="0"/>
                <a:cs typeface="Arial" panose="020B0604020202020204" pitchFamily="34" charset="0"/>
              </a:rPr>
              <a:t>• Supporting the prioritisation of risks that need to be addressed and subsequent improvement programmes </a:t>
            </a:r>
          </a:p>
          <a:p>
            <a:pPr lvl="1"/>
            <a:r>
              <a:rPr lang="en-GB" sz="1000" dirty="0">
                <a:latin typeface="Arial" panose="020B0604020202020204" pitchFamily="34" charset="0"/>
                <a:cs typeface="Arial" panose="020B0604020202020204" pitchFamily="34" charset="0"/>
              </a:rPr>
              <a:t>• Supporting the organisation in developing an action plan following an investigation, particularly so that actions address the needs of patients </a:t>
            </a:r>
          </a:p>
          <a:p>
            <a:pPr lvl="1"/>
            <a:r>
              <a:rPr lang="en-GB" sz="1000" dirty="0">
                <a:latin typeface="Arial" panose="020B0604020202020204" pitchFamily="34" charset="0"/>
                <a:cs typeface="Arial" panose="020B0604020202020204" pitchFamily="34" charset="0"/>
              </a:rPr>
              <a:t>• Helping the organisation produce patient information that patients understand and can access.</a:t>
            </a:r>
          </a:p>
          <a:p>
            <a:endParaRPr lang="en-GB" dirty="0"/>
          </a:p>
        </p:txBody>
      </p:sp>
      <p:sp>
        <p:nvSpPr>
          <p:cNvPr id="4" name="Slide Number Placeholder 3"/>
          <p:cNvSpPr>
            <a:spLocks noGrp="1"/>
          </p:cNvSpPr>
          <p:nvPr>
            <p:ph type="sldNum" sz="quarter" idx="5"/>
          </p:nvPr>
        </p:nvSpPr>
        <p:spPr/>
        <p:txBody>
          <a:bodyPr/>
          <a:lstStyle/>
          <a:p>
            <a:fld id="{F4774E1C-65AD-074E-99FD-D6D30A56A661}" type="slidenum">
              <a:rPr lang="en-US" smtClean="0"/>
              <a:t>5</a:t>
            </a:fld>
            <a:endParaRPr lang="en-US"/>
          </a:p>
        </p:txBody>
      </p:sp>
    </p:spTree>
    <p:extLst>
      <p:ext uri="{BB962C8B-B14F-4D97-AF65-F5344CB8AC3E}">
        <p14:creationId xmlns:p14="http://schemas.microsoft.com/office/powerpoint/2010/main" val="436862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FF"/>
                </a:solidFill>
                <a:effectLst/>
                <a:latin typeface="Arial" panose="020B0604020202020204" pitchFamily="34" charset="0"/>
                <a:ea typeface="Calibri" panose="020F0502020204030204" pitchFamily="34" charset="0"/>
              </a:rPr>
              <a:t>The PS training is mandatory for all NHSE staff but is not yet mandatory for all staff across the NHS- however it is likely to be made mandatory for everyone going forward., and many organisations have made it mandatory</a:t>
            </a:r>
            <a:endParaRPr lang="en-GB" sz="1800" dirty="0">
              <a:effectLst/>
              <a:latin typeface="Calibri" panose="020F0502020204030204" pitchFamily="34" charset="0"/>
              <a:ea typeface="Calibri" panose="020F0502020204030204" pitchFamily="34" charset="0"/>
            </a:endParaRPr>
          </a:p>
          <a:p>
            <a:r>
              <a:rPr lang="en-GB" sz="1800" dirty="0">
                <a:solidFill>
                  <a:srgbClr val="0000FF"/>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FF"/>
                </a:solidFill>
                <a:effectLst/>
                <a:latin typeface="Arial" panose="020B0604020202020204" pitchFamily="34" charset="0"/>
                <a:ea typeface="Calibri" panose="020F0502020204030204" pitchFamily="34" charset="0"/>
              </a:rPr>
              <a:t>Each organisation can decide whether they want to add the modules to their mandatory training and many organisations have done this. As an ICB we should be leading by example and if we are fully committed to the Patient Safety agenda we would want to make sure that all staff have at least a basic understanding of how they can influence patient safety. </a:t>
            </a:r>
            <a:r>
              <a:rPr lang="en-GB" sz="1800" dirty="0">
                <a:solidFill>
                  <a:srgbClr val="0000FF"/>
                </a:solidFill>
                <a:effectLst/>
                <a:latin typeface="Segoe UI Emoji" panose="020B0502040204020203" pitchFamily="34" charset="0"/>
                <a:ea typeface="Calibri" panose="020F0502020204030204" pitchFamily="34" charset="0"/>
                <a:cs typeface="Segoe UI Emoji" panose="020B0502040204020203" pitchFamily="34" charset="0"/>
              </a:rPr>
              <a:t>😊</a:t>
            </a:r>
            <a:r>
              <a:rPr lang="en-GB" sz="1800" dirty="0">
                <a:solidFill>
                  <a:srgbClr val="0000FF"/>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FF"/>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F4774E1C-65AD-074E-99FD-D6D30A56A661}" type="slidenum">
              <a:rPr lang="en-US" smtClean="0"/>
              <a:t>6</a:t>
            </a:fld>
            <a:endParaRPr lang="en-US"/>
          </a:p>
        </p:txBody>
      </p:sp>
    </p:spTree>
    <p:extLst>
      <p:ext uri="{BB962C8B-B14F-4D97-AF65-F5344CB8AC3E}">
        <p14:creationId xmlns:p14="http://schemas.microsoft.com/office/powerpoint/2010/main" val="1584338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6A23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PSIRF IS NOT…… </a:t>
            </a:r>
            <a:br>
              <a:rPr lang="en-GB" sz="1200" b="1" dirty="0">
                <a:solidFill>
                  <a:srgbClr val="6A23A0"/>
                </a:solidFill>
                <a:latin typeface="Arial" panose="020B0604020202020204" pitchFamily="34" charset="0"/>
                <a:cs typeface="Arial" panose="020B0604020202020204" pitchFamily="34" charset="0"/>
              </a:rPr>
            </a:br>
            <a:r>
              <a:rPr lang="en-GB" sz="1200" dirty="0">
                <a:solidFill>
                  <a:srgbClr val="6A23A0"/>
                </a:solidFill>
                <a:latin typeface="Arial" panose="020B0604020202020204" pitchFamily="34" charset="0"/>
                <a:cs typeface="Arial" panose="020B0604020202020204" pitchFamily="34" charset="0"/>
              </a:rPr>
              <a:t>just a name change – whilst the product stays the same!</a:t>
            </a:r>
            <a:endParaRPr lang="en-GB" dirty="0"/>
          </a:p>
        </p:txBody>
      </p:sp>
      <p:sp>
        <p:nvSpPr>
          <p:cNvPr id="4" name="Slide Number Placeholder 3"/>
          <p:cNvSpPr>
            <a:spLocks noGrp="1"/>
          </p:cNvSpPr>
          <p:nvPr>
            <p:ph type="sldNum" sz="quarter" idx="5"/>
          </p:nvPr>
        </p:nvSpPr>
        <p:spPr/>
        <p:txBody>
          <a:bodyPr/>
          <a:lstStyle/>
          <a:p>
            <a:fld id="{F4774E1C-65AD-074E-99FD-D6D30A56A661}" type="slidenum">
              <a:rPr lang="en-US" smtClean="0"/>
              <a:t>7</a:t>
            </a:fld>
            <a:endParaRPr lang="en-US"/>
          </a:p>
        </p:txBody>
      </p:sp>
    </p:spTree>
    <p:extLst>
      <p:ext uri="{BB962C8B-B14F-4D97-AF65-F5344CB8AC3E}">
        <p14:creationId xmlns:p14="http://schemas.microsoft.com/office/powerpoint/2010/main" val="168417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Old SIF focuses on individuals rather than systems and system improvements </a:t>
            </a:r>
          </a:p>
          <a:p>
            <a:r>
              <a:rPr lang="en-US" dirty="0"/>
              <a:t>Purpose of PSIRF is about learning and changing patient safety and not looking at things in isolation </a:t>
            </a:r>
          </a:p>
          <a:p>
            <a:r>
              <a:rPr lang="en-US" dirty="0"/>
              <a:t>PSIRF removes the definition of SERIOUS which may sound scary </a:t>
            </a:r>
          </a:p>
        </p:txBody>
      </p:sp>
      <p:sp>
        <p:nvSpPr>
          <p:cNvPr id="4" name="Slide Number Placeholder 3"/>
          <p:cNvSpPr>
            <a:spLocks noGrp="1"/>
          </p:cNvSpPr>
          <p:nvPr>
            <p:ph type="sldNum" sz="quarter" idx="5"/>
          </p:nvPr>
        </p:nvSpPr>
        <p:spPr/>
        <p:txBody>
          <a:bodyPr/>
          <a:lstStyle/>
          <a:p>
            <a:fld id="{F4774E1C-65AD-074E-99FD-D6D30A56A661}" type="slidenum">
              <a:rPr lang="en-US" smtClean="0"/>
              <a:t>8</a:t>
            </a:fld>
            <a:endParaRPr lang="en-US"/>
          </a:p>
        </p:txBody>
      </p:sp>
    </p:spTree>
    <p:extLst>
      <p:ext uri="{BB962C8B-B14F-4D97-AF65-F5344CB8AC3E}">
        <p14:creationId xmlns:p14="http://schemas.microsoft.com/office/powerpoint/2010/main" val="1511600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774E1C-65AD-074E-99FD-D6D30A56A66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2896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urpl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73982C0-87DB-6388-CB37-8C6A6533E08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6800" y="-43200"/>
            <a:ext cx="12345600" cy="6944400"/>
          </a:xfrm>
          <a:prstGeom prst="rect">
            <a:avLst/>
          </a:prstGeom>
        </p:spPr>
      </p:pic>
      <p:sp>
        <p:nvSpPr>
          <p:cNvPr id="7" name="TextBox 6">
            <a:extLst>
              <a:ext uri="{FF2B5EF4-FFF2-40B4-BE49-F238E27FC236}">
                <a16:creationId xmlns:a16="http://schemas.microsoft.com/office/drawing/2014/main" id="{427474DA-8E3C-5D1A-DC94-8356A69FB8CC}"/>
              </a:ext>
            </a:extLst>
          </p:cNvPr>
          <p:cNvSpPr txBox="1"/>
          <p:nvPr userDrawn="1"/>
        </p:nvSpPr>
        <p:spPr>
          <a:xfrm>
            <a:off x="8378691" y="6354978"/>
            <a:ext cx="3749809" cy="369332"/>
          </a:xfrm>
          <a:prstGeom prst="rect">
            <a:avLst/>
          </a:prstGeom>
          <a:noFill/>
        </p:spPr>
        <p:txBody>
          <a:bodyPr wrap="none" rtlCol="0">
            <a:spAutoFit/>
          </a:bodyPr>
          <a:lstStyle/>
          <a:p>
            <a:r>
              <a:rPr lang="en-GB" dirty="0" err="1">
                <a:latin typeface="Arial" panose="020B0604020202020204" pitchFamily="34" charset="0"/>
                <a:cs typeface="Arial" panose="020B0604020202020204" pitchFamily="34" charset="0"/>
              </a:rPr>
              <a:t>www.midandsouthessex.ics.nhs.uk</a:t>
            </a:r>
            <a:endParaRPr lang="en-GB" dirty="0">
              <a:latin typeface="Arial" panose="020B0604020202020204" pitchFamily="34" charset="0"/>
              <a:cs typeface="Arial" panose="020B0604020202020204" pitchFamily="34" charset="0"/>
            </a:endParaRPr>
          </a:p>
        </p:txBody>
      </p:sp>
      <p:pic>
        <p:nvPicPr>
          <p:cNvPr id="8" name="Picture 7" descr="Graphical user interface&#10;&#10;Description automatically generated with medium confidence">
            <a:extLst>
              <a:ext uri="{FF2B5EF4-FFF2-40B4-BE49-F238E27FC236}">
                <a16:creationId xmlns:a16="http://schemas.microsoft.com/office/drawing/2014/main" id="{A1C9AC2D-396E-C5D5-7079-B243BA2FC89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42518" y="503022"/>
            <a:ext cx="2991173" cy="718324"/>
          </a:xfrm>
          <a:prstGeom prst="rect">
            <a:avLst/>
          </a:prstGeom>
        </p:spPr>
      </p:pic>
      <p:pic>
        <p:nvPicPr>
          <p:cNvPr id="9" name="Picture 8" descr="Logo&#10;&#10;Description automatically generated with medium confidence">
            <a:extLst>
              <a:ext uri="{FF2B5EF4-FFF2-40B4-BE49-F238E27FC236}">
                <a16:creationId xmlns:a16="http://schemas.microsoft.com/office/drawing/2014/main" id="{DD18032F-B313-C1B6-28E0-F1ACF4ED2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030119" y="503022"/>
            <a:ext cx="2693532" cy="708259"/>
          </a:xfrm>
          <a:prstGeom prst="rect">
            <a:avLst/>
          </a:prstGeom>
        </p:spPr>
      </p:pic>
    </p:spTree>
    <p:extLst>
      <p:ext uri="{BB962C8B-B14F-4D97-AF65-F5344CB8AC3E}">
        <p14:creationId xmlns:p14="http://schemas.microsoft.com/office/powerpoint/2010/main" val="126579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al slide 4">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2593222-CBEA-48CA-E000-B7D86918C620}"/>
              </a:ext>
            </a:extLst>
          </p:cNvPr>
          <p:cNvSpPr/>
          <p:nvPr userDrawn="1"/>
        </p:nvSpPr>
        <p:spPr>
          <a:xfrm rot="21364505">
            <a:off x="1733658" y="3883261"/>
            <a:ext cx="13731999" cy="13397059"/>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A23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Freeform 3">
            <a:extLst>
              <a:ext uri="{FF2B5EF4-FFF2-40B4-BE49-F238E27FC236}">
                <a16:creationId xmlns:a16="http://schemas.microsoft.com/office/drawing/2014/main" id="{4F19662A-B0AC-2154-C367-3A7B54A79F09}"/>
              </a:ext>
            </a:extLst>
          </p:cNvPr>
          <p:cNvSpPr>
            <a:spLocks noChangeAspect="1"/>
          </p:cNvSpPr>
          <p:nvPr userDrawn="1"/>
        </p:nvSpPr>
        <p:spPr>
          <a:xfrm rot="20520658">
            <a:off x="9438101" y="4266694"/>
            <a:ext cx="1851956" cy="1806785"/>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B4C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5" name="Freeform 4">
            <a:extLst>
              <a:ext uri="{FF2B5EF4-FFF2-40B4-BE49-F238E27FC236}">
                <a16:creationId xmlns:a16="http://schemas.microsoft.com/office/drawing/2014/main" id="{0117338E-B316-09FA-219C-612B5CC9921A}"/>
              </a:ext>
            </a:extLst>
          </p:cNvPr>
          <p:cNvSpPr>
            <a:spLocks noChangeAspect="1"/>
          </p:cNvSpPr>
          <p:nvPr userDrawn="1"/>
        </p:nvSpPr>
        <p:spPr>
          <a:xfrm rot="4111788">
            <a:off x="7283711" y="5170124"/>
            <a:ext cx="1157422" cy="1129191"/>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6" name="TextBox 5">
            <a:extLst>
              <a:ext uri="{FF2B5EF4-FFF2-40B4-BE49-F238E27FC236}">
                <a16:creationId xmlns:a16="http://schemas.microsoft.com/office/drawing/2014/main" id="{C8159A30-8BEE-36A6-B357-40F81D6E9AAD}"/>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bg1"/>
                </a:solidFill>
                <a:latin typeface="Arial" panose="020B0604020202020204" pitchFamily="34" charset="0"/>
                <a:cs typeface="Arial" panose="020B0604020202020204" pitchFamily="34" charset="0"/>
              </a:rPr>
              <a:t>www.midandsouthessex.ics.nhs.uk</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86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slide 5">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2593222-CBEA-48CA-E000-B7D86918C620}"/>
              </a:ext>
            </a:extLst>
          </p:cNvPr>
          <p:cNvSpPr/>
          <p:nvPr userDrawn="1"/>
        </p:nvSpPr>
        <p:spPr>
          <a:xfrm rot="11265642">
            <a:off x="-966242" y="-9688341"/>
            <a:ext cx="14976983" cy="13397059"/>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A23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6" name="TextBox 5">
            <a:extLst>
              <a:ext uri="{FF2B5EF4-FFF2-40B4-BE49-F238E27FC236}">
                <a16:creationId xmlns:a16="http://schemas.microsoft.com/office/drawing/2014/main" id="{C8159A30-8BEE-36A6-B357-40F81D6E9AAD}"/>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rgbClr val="6A2383"/>
                </a:solidFill>
                <a:latin typeface="Arial" panose="020B0604020202020204" pitchFamily="34" charset="0"/>
                <a:cs typeface="Arial" panose="020B0604020202020204" pitchFamily="34" charset="0"/>
              </a:rPr>
              <a:t>www.midandsouthessex.ics.nhs.uk</a:t>
            </a:r>
            <a:endParaRPr lang="en-GB" dirty="0">
              <a:solidFill>
                <a:srgbClr val="6A2383"/>
              </a:solidFill>
              <a:latin typeface="Arial" panose="020B0604020202020204" pitchFamily="34" charset="0"/>
              <a:cs typeface="Arial" panose="020B0604020202020204" pitchFamily="34" charset="0"/>
            </a:endParaRPr>
          </a:p>
        </p:txBody>
      </p:sp>
      <p:sp>
        <p:nvSpPr>
          <p:cNvPr id="7" name="Freeform 6">
            <a:extLst>
              <a:ext uri="{FF2B5EF4-FFF2-40B4-BE49-F238E27FC236}">
                <a16:creationId xmlns:a16="http://schemas.microsoft.com/office/drawing/2014/main" id="{92C735F1-B01A-8869-5A94-5D3D69DA25F8}"/>
              </a:ext>
            </a:extLst>
          </p:cNvPr>
          <p:cNvSpPr>
            <a:spLocks noChangeAspect="1"/>
          </p:cNvSpPr>
          <p:nvPr userDrawn="1"/>
        </p:nvSpPr>
        <p:spPr>
          <a:xfrm rot="20811508">
            <a:off x="7756706" y="136284"/>
            <a:ext cx="1583833" cy="1545202"/>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8" name="Freeform 7">
            <a:extLst>
              <a:ext uri="{FF2B5EF4-FFF2-40B4-BE49-F238E27FC236}">
                <a16:creationId xmlns:a16="http://schemas.microsoft.com/office/drawing/2014/main" id="{A3C9ACFA-F946-7EDD-1BFB-011393FC7C5B}"/>
              </a:ext>
            </a:extLst>
          </p:cNvPr>
          <p:cNvSpPr>
            <a:spLocks noChangeAspect="1"/>
          </p:cNvSpPr>
          <p:nvPr userDrawn="1"/>
        </p:nvSpPr>
        <p:spPr>
          <a:xfrm rot="16200000">
            <a:off x="9976085" y="189239"/>
            <a:ext cx="2055564" cy="2005426"/>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Tree>
    <p:extLst>
      <p:ext uri="{BB962C8B-B14F-4D97-AF65-F5344CB8AC3E}">
        <p14:creationId xmlns:p14="http://schemas.microsoft.com/office/powerpoint/2010/main" val="3588746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20F436-2D6D-5D61-8163-A08A753BBEF7}"/>
              </a:ext>
            </a:extLst>
          </p:cNvPr>
          <p:cNvSpPr/>
          <p:nvPr userDrawn="1"/>
        </p:nvSpPr>
        <p:spPr>
          <a:xfrm>
            <a:off x="-546101" y="-87086"/>
            <a:ext cx="12850395" cy="7097486"/>
          </a:xfrm>
          <a:prstGeom prst="rect">
            <a:avLst/>
          </a:prstGeom>
          <a:solidFill>
            <a:srgbClr val="6A2383"/>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bg1"/>
                </a:solidFill>
                <a:latin typeface="Arial" panose="020B0604020202020204" pitchFamily="34" charset="0"/>
                <a:cs typeface="Arial" panose="020B0604020202020204" pitchFamily="34" charset="0"/>
              </a:rPr>
              <a:t>www.midandsouthessex.ics.nhs.uk</a:t>
            </a:r>
            <a:endParaRPr lang="en-GB"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2E97975-0BDC-7607-F40E-1B3D06CD7129}"/>
              </a:ext>
            </a:extLst>
          </p:cNvPr>
          <p:cNvSpPr txBox="1"/>
          <p:nvPr userDrawn="1"/>
        </p:nvSpPr>
        <p:spPr>
          <a:xfrm>
            <a:off x="1045965" y="56153"/>
            <a:ext cx="7139354" cy="3416320"/>
          </a:xfrm>
          <a:prstGeom prst="rect">
            <a:avLst/>
          </a:prstGeom>
          <a:noFill/>
        </p:spPr>
        <p:txBody>
          <a:bodyPr wrap="square" rtlCol="0">
            <a:spAutoFit/>
          </a:bodyPr>
          <a:lstStyle/>
          <a:p>
            <a:pPr algn="ctr"/>
            <a:r>
              <a:rPr lang="en-GB" sz="21600" dirty="0">
                <a:solidFill>
                  <a:srgbClr val="6BC4CF"/>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8910626B-0A0D-744B-6A2F-21A16A84EF2C}"/>
              </a:ext>
            </a:extLst>
          </p:cNvPr>
          <p:cNvSpPr txBox="1"/>
          <p:nvPr userDrawn="1"/>
        </p:nvSpPr>
        <p:spPr>
          <a:xfrm rot="10800000">
            <a:off x="1045965" y="3429000"/>
            <a:ext cx="7139354" cy="3416320"/>
          </a:xfrm>
          <a:prstGeom prst="rect">
            <a:avLst/>
          </a:prstGeom>
          <a:noFill/>
        </p:spPr>
        <p:txBody>
          <a:bodyPr wrap="square" rtlCol="0">
            <a:spAutoFit/>
          </a:bodyPr>
          <a:lstStyle/>
          <a:p>
            <a:pPr algn="ctr"/>
            <a:r>
              <a:rPr lang="en-GB" sz="21600" dirty="0">
                <a:solidFill>
                  <a:srgbClr val="EB5D4A"/>
                </a:solidFill>
                <a:latin typeface="Arial" panose="020B0604020202020204" pitchFamily="34" charset="0"/>
                <a:cs typeface="Arial" panose="020B0604020202020204" pitchFamily="34" charset="0"/>
              </a:rPr>
              <a:t>“</a:t>
            </a:r>
          </a:p>
        </p:txBody>
      </p:sp>
      <p:sp>
        <p:nvSpPr>
          <p:cNvPr id="6" name="Freeform 5">
            <a:extLst>
              <a:ext uri="{FF2B5EF4-FFF2-40B4-BE49-F238E27FC236}">
                <a16:creationId xmlns:a16="http://schemas.microsoft.com/office/drawing/2014/main" id="{09FB4F55-70EF-CE5A-E58A-A1E24580B9EA}"/>
              </a:ext>
            </a:extLst>
          </p:cNvPr>
          <p:cNvSpPr>
            <a:spLocks noChangeAspect="1"/>
          </p:cNvSpPr>
          <p:nvPr userDrawn="1"/>
        </p:nvSpPr>
        <p:spPr>
          <a:xfrm rot="3756960">
            <a:off x="9438855" y="529846"/>
            <a:ext cx="2934882" cy="2863297"/>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B4C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8" name="Freeform 7">
            <a:extLst>
              <a:ext uri="{FF2B5EF4-FFF2-40B4-BE49-F238E27FC236}">
                <a16:creationId xmlns:a16="http://schemas.microsoft.com/office/drawing/2014/main" id="{157F94CE-89A4-2A32-D6D7-75CF1BA91C64}"/>
              </a:ext>
            </a:extLst>
          </p:cNvPr>
          <p:cNvSpPr>
            <a:spLocks noChangeAspect="1"/>
          </p:cNvSpPr>
          <p:nvPr userDrawn="1"/>
        </p:nvSpPr>
        <p:spPr>
          <a:xfrm rot="19556949">
            <a:off x="8369411" y="-153049"/>
            <a:ext cx="2084991" cy="2034136"/>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FDC5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9" name="Freeform 8">
            <a:extLst>
              <a:ext uri="{FF2B5EF4-FFF2-40B4-BE49-F238E27FC236}">
                <a16:creationId xmlns:a16="http://schemas.microsoft.com/office/drawing/2014/main" id="{344A45B4-9494-33A8-4452-1E2463B406BF}"/>
              </a:ext>
            </a:extLst>
          </p:cNvPr>
          <p:cNvSpPr>
            <a:spLocks noChangeAspect="1"/>
          </p:cNvSpPr>
          <p:nvPr userDrawn="1"/>
        </p:nvSpPr>
        <p:spPr>
          <a:xfrm rot="4588481">
            <a:off x="8932976" y="1494245"/>
            <a:ext cx="957860" cy="934497"/>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Tree>
    <p:extLst>
      <p:ext uri="{BB962C8B-B14F-4D97-AF65-F5344CB8AC3E}">
        <p14:creationId xmlns:p14="http://schemas.microsoft.com/office/powerpoint/2010/main" val="3542619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 white">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rgbClr val="6A2383"/>
                </a:solidFill>
                <a:latin typeface="Arial" panose="020B0604020202020204" pitchFamily="34" charset="0"/>
                <a:cs typeface="Arial" panose="020B0604020202020204" pitchFamily="34" charset="0"/>
              </a:rPr>
              <a:t>www.midandsouthessex.ics.nhs.uk</a:t>
            </a:r>
            <a:endParaRPr lang="en-GB" dirty="0">
              <a:solidFill>
                <a:srgbClr val="6A2383"/>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2E97975-0BDC-7607-F40E-1B3D06CD7129}"/>
              </a:ext>
            </a:extLst>
          </p:cNvPr>
          <p:cNvSpPr txBox="1"/>
          <p:nvPr userDrawn="1"/>
        </p:nvSpPr>
        <p:spPr>
          <a:xfrm>
            <a:off x="3568262" y="56153"/>
            <a:ext cx="7139354" cy="3416320"/>
          </a:xfrm>
          <a:prstGeom prst="rect">
            <a:avLst/>
          </a:prstGeom>
          <a:noFill/>
        </p:spPr>
        <p:txBody>
          <a:bodyPr wrap="square" rtlCol="0">
            <a:spAutoFit/>
          </a:bodyPr>
          <a:lstStyle/>
          <a:p>
            <a:pPr algn="ctr"/>
            <a:r>
              <a:rPr lang="en-GB" sz="21600" dirty="0">
                <a:solidFill>
                  <a:srgbClr val="B4CC04"/>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8910626B-0A0D-744B-6A2F-21A16A84EF2C}"/>
              </a:ext>
            </a:extLst>
          </p:cNvPr>
          <p:cNvSpPr txBox="1"/>
          <p:nvPr userDrawn="1"/>
        </p:nvSpPr>
        <p:spPr>
          <a:xfrm rot="10800000">
            <a:off x="3568262" y="3429000"/>
            <a:ext cx="7139354" cy="3416320"/>
          </a:xfrm>
          <a:prstGeom prst="rect">
            <a:avLst/>
          </a:prstGeom>
          <a:noFill/>
        </p:spPr>
        <p:txBody>
          <a:bodyPr wrap="square" rtlCol="0">
            <a:spAutoFit/>
          </a:bodyPr>
          <a:lstStyle/>
          <a:p>
            <a:pPr algn="ctr"/>
            <a:r>
              <a:rPr lang="en-GB" sz="21600" dirty="0">
                <a:solidFill>
                  <a:srgbClr val="EB5D9D"/>
                </a:solidFill>
                <a:latin typeface="Arial" panose="020B0604020202020204" pitchFamily="34" charset="0"/>
                <a:cs typeface="Arial" panose="020B0604020202020204" pitchFamily="34" charset="0"/>
              </a:rPr>
              <a:t>“</a:t>
            </a:r>
          </a:p>
        </p:txBody>
      </p:sp>
      <p:sp>
        <p:nvSpPr>
          <p:cNvPr id="6" name="Freeform 5">
            <a:extLst>
              <a:ext uri="{FF2B5EF4-FFF2-40B4-BE49-F238E27FC236}">
                <a16:creationId xmlns:a16="http://schemas.microsoft.com/office/drawing/2014/main" id="{09FB4F55-70EF-CE5A-E58A-A1E24580B9EA}"/>
              </a:ext>
            </a:extLst>
          </p:cNvPr>
          <p:cNvSpPr>
            <a:spLocks noChangeAspect="1"/>
          </p:cNvSpPr>
          <p:nvPr userDrawn="1"/>
        </p:nvSpPr>
        <p:spPr>
          <a:xfrm rot="13238535">
            <a:off x="579602" y="4716166"/>
            <a:ext cx="2940366" cy="2868647"/>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8" name="Freeform 7">
            <a:extLst>
              <a:ext uri="{FF2B5EF4-FFF2-40B4-BE49-F238E27FC236}">
                <a16:creationId xmlns:a16="http://schemas.microsoft.com/office/drawing/2014/main" id="{157F94CE-89A4-2A32-D6D7-75CF1BA91C64}"/>
              </a:ext>
            </a:extLst>
          </p:cNvPr>
          <p:cNvSpPr>
            <a:spLocks noChangeAspect="1"/>
          </p:cNvSpPr>
          <p:nvPr userDrawn="1"/>
        </p:nvSpPr>
        <p:spPr>
          <a:xfrm rot="20017594">
            <a:off x="-574115" y="3466095"/>
            <a:ext cx="2024851" cy="1975462"/>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FDC5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9" name="Freeform 8">
            <a:extLst>
              <a:ext uri="{FF2B5EF4-FFF2-40B4-BE49-F238E27FC236}">
                <a16:creationId xmlns:a16="http://schemas.microsoft.com/office/drawing/2014/main" id="{344A45B4-9494-33A8-4452-1E2463B406BF}"/>
              </a:ext>
            </a:extLst>
          </p:cNvPr>
          <p:cNvSpPr>
            <a:spLocks noChangeAspect="1"/>
          </p:cNvSpPr>
          <p:nvPr userDrawn="1"/>
        </p:nvSpPr>
        <p:spPr>
          <a:xfrm rot="15894332">
            <a:off x="1464161" y="3616689"/>
            <a:ext cx="1000130" cy="975736"/>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Tree>
    <p:extLst>
      <p:ext uri="{BB962C8B-B14F-4D97-AF65-F5344CB8AC3E}">
        <p14:creationId xmlns:p14="http://schemas.microsoft.com/office/powerpoint/2010/main" val="2602142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point - purp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20F436-2D6D-5D61-8163-A08A753BBEF7}"/>
              </a:ext>
            </a:extLst>
          </p:cNvPr>
          <p:cNvSpPr/>
          <p:nvPr userDrawn="1"/>
        </p:nvSpPr>
        <p:spPr>
          <a:xfrm>
            <a:off x="-546101" y="-87086"/>
            <a:ext cx="12850395" cy="7097486"/>
          </a:xfrm>
          <a:prstGeom prst="rect">
            <a:avLst/>
          </a:prstGeom>
          <a:solidFill>
            <a:srgbClr val="6A2383"/>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bg1"/>
                </a:solidFill>
                <a:latin typeface="Arial" panose="020B0604020202020204" pitchFamily="34" charset="0"/>
                <a:cs typeface="Arial" panose="020B0604020202020204" pitchFamily="34" charset="0"/>
              </a:rPr>
              <a:t>www.midandsouthessex.ics.nhs.uk</a:t>
            </a:r>
            <a:endParaRPr lang="en-GB" dirty="0">
              <a:solidFill>
                <a:schemeClr val="bg1"/>
              </a:solidFill>
              <a:latin typeface="Arial" panose="020B0604020202020204" pitchFamily="34" charset="0"/>
              <a:cs typeface="Arial" panose="020B0604020202020204" pitchFamily="34" charset="0"/>
            </a:endParaRPr>
          </a:p>
        </p:txBody>
      </p:sp>
      <p:sp>
        <p:nvSpPr>
          <p:cNvPr id="4" name="Freeform 3">
            <a:extLst>
              <a:ext uri="{FF2B5EF4-FFF2-40B4-BE49-F238E27FC236}">
                <a16:creationId xmlns:a16="http://schemas.microsoft.com/office/drawing/2014/main" id="{E754E755-A72D-1961-E0BA-AF5948F8A577}"/>
              </a:ext>
            </a:extLst>
          </p:cNvPr>
          <p:cNvSpPr>
            <a:spLocks noChangeAspect="1"/>
          </p:cNvSpPr>
          <p:nvPr userDrawn="1"/>
        </p:nvSpPr>
        <p:spPr>
          <a:xfrm rot="3451748">
            <a:off x="9665566" y="415189"/>
            <a:ext cx="3673292" cy="3583696"/>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5" name="Freeform 4">
            <a:extLst>
              <a:ext uri="{FF2B5EF4-FFF2-40B4-BE49-F238E27FC236}">
                <a16:creationId xmlns:a16="http://schemas.microsoft.com/office/drawing/2014/main" id="{B7CACBE3-DD8A-7880-B5FB-1E249C3ADC93}"/>
              </a:ext>
            </a:extLst>
          </p:cNvPr>
          <p:cNvSpPr>
            <a:spLocks noChangeAspect="1"/>
          </p:cNvSpPr>
          <p:nvPr userDrawn="1"/>
        </p:nvSpPr>
        <p:spPr>
          <a:xfrm rot="14828312">
            <a:off x="267012" y="2084882"/>
            <a:ext cx="6156794" cy="6006623"/>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Tree>
    <p:extLst>
      <p:ext uri="{BB962C8B-B14F-4D97-AF65-F5344CB8AC3E}">
        <p14:creationId xmlns:p14="http://schemas.microsoft.com/office/powerpoint/2010/main" val="2715788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point - purple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20F436-2D6D-5D61-8163-A08A753BBEF7}"/>
              </a:ext>
            </a:extLst>
          </p:cNvPr>
          <p:cNvSpPr/>
          <p:nvPr userDrawn="1"/>
        </p:nvSpPr>
        <p:spPr>
          <a:xfrm>
            <a:off x="-546101" y="-87086"/>
            <a:ext cx="12850395" cy="7097486"/>
          </a:xfrm>
          <a:prstGeom prst="rect">
            <a:avLst/>
          </a:prstGeom>
          <a:solidFill>
            <a:srgbClr val="6A2383"/>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bg1"/>
                </a:solidFill>
                <a:latin typeface="Arial" panose="020B0604020202020204" pitchFamily="34" charset="0"/>
                <a:cs typeface="Arial" panose="020B0604020202020204" pitchFamily="34" charset="0"/>
              </a:rPr>
              <a:t>www.midandsouthessex.ics.nhs.uk</a:t>
            </a:r>
            <a:endParaRPr lang="en-GB" dirty="0">
              <a:solidFill>
                <a:schemeClr val="bg1"/>
              </a:solidFill>
              <a:latin typeface="Arial" panose="020B060402020202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BCD0E0C2-2435-2166-7C0A-40BD9C8E6A66}"/>
              </a:ext>
            </a:extLst>
          </p:cNvPr>
          <p:cNvSpPr>
            <a:spLocks noChangeAspect="1"/>
          </p:cNvSpPr>
          <p:nvPr userDrawn="1"/>
        </p:nvSpPr>
        <p:spPr>
          <a:xfrm rot="3756960">
            <a:off x="10024795" y="609723"/>
            <a:ext cx="2636803" cy="2572488"/>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B4C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12" name="Freeform 11">
            <a:extLst>
              <a:ext uri="{FF2B5EF4-FFF2-40B4-BE49-F238E27FC236}">
                <a16:creationId xmlns:a16="http://schemas.microsoft.com/office/drawing/2014/main" id="{F1C17A15-2A40-0A67-C80B-B3A9E6ECC544}"/>
              </a:ext>
            </a:extLst>
          </p:cNvPr>
          <p:cNvSpPr>
            <a:spLocks noChangeAspect="1"/>
          </p:cNvSpPr>
          <p:nvPr userDrawn="1"/>
        </p:nvSpPr>
        <p:spPr>
          <a:xfrm rot="19556949">
            <a:off x="9018838" y="-342893"/>
            <a:ext cx="1873231" cy="1827541"/>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FDC5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13" name="Freeform 12">
            <a:extLst>
              <a:ext uri="{FF2B5EF4-FFF2-40B4-BE49-F238E27FC236}">
                <a16:creationId xmlns:a16="http://schemas.microsoft.com/office/drawing/2014/main" id="{F4AB9717-3E6D-BAA7-3A2A-72DC1A80FE31}"/>
              </a:ext>
            </a:extLst>
          </p:cNvPr>
          <p:cNvSpPr>
            <a:spLocks noChangeAspect="1"/>
          </p:cNvSpPr>
          <p:nvPr userDrawn="1"/>
        </p:nvSpPr>
        <p:spPr>
          <a:xfrm rot="4588481">
            <a:off x="9525164" y="1138362"/>
            <a:ext cx="860576" cy="839586"/>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Tree>
    <p:extLst>
      <p:ext uri="{BB962C8B-B14F-4D97-AF65-F5344CB8AC3E}">
        <p14:creationId xmlns:p14="http://schemas.microsoft.com/office/powerpoint/2010/main" val="2132154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 point - white">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09FB4F55-70EF-CE5A-E58A-A1E24580B9EA}"/>
              </a:ext>
            </a:extLst>
          </p:cNvPr>
          <p:cNvSpPr>
            <a:spLocks noChangeAspect="1"/>
          </p:cNvSpPr>
          <p:nvPr userDrawn="1"/>
        </p:nvSpPr>
        <p:spPr>
          <a:xfrm rot="7256372">
            <a:off x="7354344" y="3629065"/>
            <a:ext cx="5798499" cy="5657066"/>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10" name="Freeform 9">
            <a:extLst>
              <a:ext uri="{FF2B5EF4-FFF2-40B4-BE49-F238E27FC236}">
                <a16:creationId xmlns:a16="http://schemas.microsoft.com/office/drawing/2014/main" id="{097D0A62-4DAE-BB3D-B0E4-3781B5C64B7B}"/>
              </a:ext>
            </a:extLst>
          </p:cNvPr>
          <p:cNvSpPr>
            <a:spLocks noChangeAspect="1"/>
          </p:cNvSpPr>
          <p:nvPr userDrawn="1"/>
        </p:nvSpPr>
        <p:spPr>
          <a:xfrm rot="21125134">
            <a:off x="-661038" y="752642"/>
            <a:ext cx="5486539" cy="5352715"/>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A238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tx1"/>
                </a:solidFill>
                <a:latin typeface="Arial" panose="020B0604020202020204" pitchFamily="34" charset="0"/>
                <a:cs typeface="Arial" panose="020B0604020202020204" pitchFamily="34" charset="0"/>
              </a:rPr>
              <a:t>www.midandsouthessex.ics.nhs.uk</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985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point - white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rgbClr val="6A2383"/>
                </a:solidFill>
                <a:latin typeface="Arial" panose="020B0604020202020204" pitchFamily="34" charset="0"/>
                <a:cs typeface="Arial" panose="020B0604020202020204" pitchFamily="34" charset="0"/>
              </a:rPr>
              <a:t>www.midandsouthessex.ics.nhs.uk</a:t>
            </a:r>
            <a:endParaRPr lang="en-GB" dirty="0">
              <a:solidFill>
                <a:srgbClr val="6A2383"/>
              </a:solidFill>
              <a:latin typeface="Arial" panose="020B0604020202020204" pitchFamily="34" charset="0"/>
              <a:cs typeface="Arial" panose="020B0604020202020204" pitchFamily="34" charset="0"/>
            </a:endParaRPr>
          </a:p>
        </p:txBody>
      </p:sp>
      <p:sp>
        <p:nvSpPr>
          <p:cNvPr id="6" name="Freeform 5">
            <a:extLst>
              <a:ext uri="{FF2B5EF4-FFF2-40B4-BE49-F238E27FC236}">
                <a16:creationId xmlns:a16="http://schemas.microsoft.com/office/drawing/2014/main" id="{09FB4F55-70EF-CE5A-E58A-A1E24580B9EA}"/>
              </a:ext>
            </a:extLst>
          </p:cNvPr>
          <p:cNvSpPr>
            <a:spLocks noChangeAspect="1"/>
          </p:cNvSpPr>
          <p:nvPr userDrawn="1"/>
        </p:nvSpPr>
        <p:spPr>
          <a:xfrm rot="13238535">
            <a:off x="293342" y="4925432"/>
            <a:ext cx="2940366" cy="2868647"/>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8" name="Freeform 7">
            <a:extLst>
              <a:ext uri="{FF2B5EF4-FFF2-40B4-BE49-F238E27FC236}">
                <a16:creationId xmlns:a16="http://schemas.microsoft.com/office/drawing/2014/main" id="{157F94CE-89A4-2A32-D6D7-75CF1BA91C64}"/>
              </a:ext>
            </a:extLst>
          </p:cNvPr>
          <p:cNvSpPr>
            <a:spLocks noChangeAspect="1"/>
          </p:cNvSpPr>
          <p:nvPr userDrawn="1"/>
        </p:nvSpPr>
        <p:spPr>
          <a:xfrm rot="20017594">
            <a:off x="-674476" y="3775934"/>
            <a:ext cx="2024851" cy="1975462"/>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FDC5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9" name="Freeform 8">
            <a:extLst>
              <a:ext uri="{FF2B5EF4-FFF2-40B4-BE49-F238E27FC236}">
                <a16:creationId xmlns:a16="http://schemas.microsoft.com/office/drawing/2014/main" id="{344A45B4-9494-33A8-4452-1E2463B406BF}"/>
              </a:ext>
            </a:extLst>
          </p:cNvPr>
          <p:cNvSpPr>
            <a:spLocks noChangeAspect="1"/>
          </p:cNvSpPr>
          <p:nvPr userDrawn="1"/>
        </p:nvSpPr>
        <p:spPr>
          <a:xfrm rot="15894332">
            <a:off x="1187784" y="4040436"/>
            <a:ext cx="1000130" cy="975736"/>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Tree>
    <p:extLst>
      <p:ext uri="{BB962C8B-B14F-4D97-AF65-F5344CB8AC3E}">
        <p14:creationId xmlns:p14="http://schemas.microsoft.com/office/powerpoint/2010/main" val="1732550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 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20F436-2D6D-5D61-8163-A08A753BBEF7}"/>
              </a:ext>
            </a:extLst>
          </p:cNvPr>
          <p:cNvSpPr/>
          <p:nvPr userDrawn="1"/>
        </p:nvSpPr>
        <p:spPr>
          <a:xfrm>
            <a:off x="-72572" y="-64749"/>
            <a:ext cx="12337143" cy="6995886"/>
          </a:xfrm>
          <a:prstGeom prst="rect">
            <a:avLst/>
          </a:prstGeom>
          <a:solidFill>
            <a:srgbClr val="6A2383"/>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Graphical user interface&#10;&#10;Description automatically generated with medium confidence">
            <a:extLst>
              <a:ext uri="{FF2B5EF4-FFF2-40B4-BE49-F238E27FC236}">
                <a16:creationId xmlns:a16="http://schemas.microsoft.com/office/drawing/2014/main" id="{1D49A918-73D2-9DFD-1464-88F4C4FEB5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2518" y="503022"/>
            <a:ext cx="2991173" cy="718324"/>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DEB87CE7-D592-6EAB-848C-4A1744E1CF7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30119" y="503022"/>
            <a:ext cx="2693532" cy="708259"/>
          </a:xfrm>
          <a:prstGeom prst="rect">
            <a:avLst/>
          </a:prstGeom>
        </p:spPr>
      </p:pic>
      <p:sp>
        <p:nvSpPr>
          <p:cNvPr id="17" name="Freeform 16">
            <a:extLst>
              <a:ext uri="{FF2B5EF4-FFF2-40B4-BE49-F238E27FC236}">
                <a16:creationId xmlns:a16="http://schemas.microsoft.com/office/drawing/2014/main" id="{873AD1DA-DAD0-89CF-E66A-25B502EAAE1C}"/>
              </a:ext>
            </a:extLst>
          </p:cNvPr>
          <p:cNvSpPr>
            <a:spLocks noChangeAspect="1"/>
          </p:cNvSpPr>
          <p:nvPr userDrawn="1"/>
        </p:nvSpPr>
        <p:spPr>
          <a:xfrm rot="6418702">
            <a:off x="1298479" y="1533404"/>
            <a:ext cx="3503677" cy="3418218"/>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Tree>
    <p:extLst>
      <p:ext uri="{BB962C8B-B14F-4D97-AF65-F5344CB8AC3E}">
        <p14:creationId xmlns:p14="http://schemas.microsoft.com/office/powerpoint/2010/main" val="1250712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socials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20F436-2D6D-5D61-8163-A08A753BBEF7}"/>
              </a:ext>
            </a:extLst>
          </p:cNvPr>
          <p:cNvSpPr/>
          <p:nvPr userDrawn="1"/>
        </p:nvSpPr>
        <p:spPr>
          <a:xfrm>
            <a:off x="-72572" y="-64749"/>
            <a:ext cx="12337143" cy="6995886"/>
          </a:xfrm>
          <a:prstGeom prst="rect">
            <a:avLst/>
          </a:prstGeom>
          <a:solidFill>
            <a:srgbClr val="6A2383"/>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Graphical user interface&#10;&#10;Description automatically generated with medium confidence">
            <a:extLst>
              <a:ext uri="{FF2B5EF4-FFF2-40B4-BE49-F238E27FC236}">
                <a16:creationId xmlns:a16="http://schemas.microsoft.com/office/drawing/2014/main" id="{1D49A918-73D2-9DFD-1464-88F4C4FEB5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2518" y="503022"/>
            <a:ext cx="2991173" cy="718324"/>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DEB87CE7-D592-6EAB-848C-4A1744E1CF7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30119" y="503022"/>
            <a:ext cx="2693532" cy="708259"/>
          </a:xfrm>
          <a:prstGeom prst="rect">
            <a:avLst/>
          </a:prstGeom>
        </p:spPr>
      </p:pic>
      <p:sp>
        <p:nvSpPr>
          <p:cNvPr id="13" name="Rectangle 12">
            <a:extLst>
              <a:ext uri="{FF2B5EF4-FFF2-40B4-BE49-F238E27FC236}">
                <a16:creationId xmlns:a16="http://schemas.microsoft.com/office/drawing/2014/main" id="{7348B2FC-B91B-6A6B-7C59-E5F3FE15E50C}"/>
              </a:ext>
            </a:extLst>
          </p:cNvPr>
          <p:cNvSpPr/>
          <p:nvPr userDrawn="1"/>
        </p:nvSpPr>
        <p:spPr>
          <a:xfrm>
            <a:off x="1027795" y="6364298"/>
            <a:ext cx="970137" cy="338554"/>
          </a:xfrm>
          <a:prstGeom prst="rect">
            <a:avLst/>
          </a:prstGeom>
        </p:spPr>
        <p:txBody>
          <a:bodyPr wrap="none">
            <a:spAutoFit/>
          </a:bodyPr>
          <a:lstStyle/>
          <a:p>
            <a:r>
              <a:rPr lang="en-GB" sz="1600" dirty="0">
                <a:solidFill>
                  <a:schemeClr val="bg1"/>
                </a:solidFill>
                <a:latin typeface="Arial" panose="020B0604020202020204" pitchFamily="34" charset="0"/>
                <a:cs typeface="Arial" panose="020B0604020202020204" pitchFamily="34" charset="0"/>
              </a:rPr>
              <a:t>MSEICS</a:t>
            </a:r>
          </a:p>
        </p:txBody>
      </p:sp>
      <p:sp>
        <p:nvSpPr>
          <p:cNvPr id="14" name="Rectangle 13">
            <a:extLst>
              <a:ext uri="{FF2B5EF4-FFF2-40B4-BE49-F238E27FC236}">
                <a16:creationId xmlns:a16="http://schemas.microsoft.com/office/drawing/2014/main" id="{5DD15BCA-2938-915A-B51D-163B60017AB2}"/>
              </a:ext>
            </a:extLst>
          </p:cNvPr>
          <p:cNvSpPr/>
          <p:nvPr userDrawn="1"/>
        </p:nvSpPr>
        <p:spPr>
          <a:xfrm>
            <a:off x="2773046" y="6364298"/>
            <a:ext cx="1505540" cy="338554"/>
          </a:xfrm>
          <a:prstGeom prst="rect">
            <a:avLst/>
          </a:prstGeom>
        </p:spPr>
        <p:txBody>
          <a:bodyPr wrap="none">
            <a:spAutoFit/>
          </a:bodyPr>
          <a:lstStyle/>
          <a:p>
            <a:r>
              <a:rPr lang="en-GB" sz="1600" dirty="0" err="1">
                <a:solidFill>
                  <a:schemeClr val="bg1"/>
                </a:solidFill>
                <a:latin typeface="Arial" panose="020B0604020202020204" pitchFamily="34" charset="0"/>
                <a:cs typeface="Arial" panose="020B0604020202020204" pitchFamily="34" charset="0"/>
              </a:rPr>
              <a:t>MSEssex_ICS</a:t>
            </a:r>
            <a:endParaRPr lang="en-GB" sz="1600"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D87C262-3BDE-1C72-8CAD-31901A2B9AE2}"/>
              </a:ext>
            </a:extLst>
          </p:cNvPr>
          <p:cNvSpPr/>
          <p:nvPr userDrawn="1"/>
        </p:nvSpPr>
        <p:spPr>
          <a:xfrm>
            <a:off x="7383540" y="6375794"/>
            <a:ext cx="4334984" cy="338554"/>
          </a:xfrm>
          <a:prstGeom prst="rect">
            <a:avLst/>
          </a:prstGeom>
        </p:spPr>
        <p:txBody>
          <a:bodyPr wrap="square">
            <a:spAutoFit/>
          </a:bodyPr>
          <a:lstStyle/>
          <a:p>
            <a:r>
              <a:rPr lang="en-GB" sz="1600" dirty="0">
                <a:solidFill>
                  <a:schemeClr val="bg1"/>
                </a:solidFill>
                <a:latin typeface="Arial" panose="020B0604020202020204" pitchFamily="34" charset="0"/>
                <a:cs typeface="Arial" panose="020B0604020202020204" pitchFamily="34" charset="0"/>
              </a:rPr>
              <a:t>Mid and South Essex Integrated Care System</a:t>
            </a:r>
          </a:p>
        </p:txBody>
      </p:sp>
      <p:sp>
        <p:nvSpPr>
          <p:cNvPr id="16" name="Rectangle 15">
            <a:extLst>
              <a:ext uri="{FF2B5EF4-FFF2-40B4-BE49-F238E27FC236}">
                <a16:creationId xmlns:a16="http://schemas.microsoft.com/office/drawing/2014/main" id="{3F0FFF9D-22A5-2103-6E2D-528B5AC53318}"/>
              </a:ext>
            </a:extLst>
          </p:cNvPr>
          <p:cNvSpPr/>
          <p:nvPr userDrawn="1"/>
        </p:nvSpPr>
        <p:spPr>
          <a:xfrm>
            <a:off x="5068587" y="6375794"/>
            <a:ext cx="1505540" cy="338554"/>
          </a:xfrm>
          <a:prstGeom prst="rect">
            <a:avLst/>
          </a:prstGeom>
        </p:spPr>
        <p:txBody>
          <a:bodyPr wrap="none">
            <a:spAutoFit/>
          </a:bodyPr>
          <a:lstStyle/>
          <a:p>
            <a:r>
              <a:rPr lang="en-GB" sz="1600" dirty="0" err="1">
                <a:solidFill>
                  <a:schemeClr val="bg1"/>
                </a:solidFill>
                <a:latin typeface="Arial" panose="020B0604020202020204" pitchFamily="34" charset="0"/>
                <a:cs typeface="Arial" panose="020B0604020202020204" pitchFamily="34" charset="0"/>
              </a:rPr>
              <a:t>MSEssex_ICS</a:t>
            </a:r>
            <a:endParaRPr lang="en-GB" sz="1600" dirty="0">
              <a:solidFill>
                <a:schemeClr val="bg1"/>
              </a:solidFill>
              <a:latin typeface="Arial" panose="020B0604020202020204" pitchFamily="34" charset="0"/>
              <a:cs typeface="Arial" panose="020B0604020202020204" pitchFamily="34" charset="0"/>
            </a:endParaRPr>
          </a:p>
        </p:txBody>
      </p:sp>
      <p:sp>
        <p:nvSpPr>
          <p:cNvPr id="17" name="Freeform 16">
            <a:extLst>
              <a:ext uri="{FF2B5EF4-FFF2-40B4-BE49-F238E27FC236}">
                <a16:creationId xmlns:a16="http://schemas.microsoft.com/office/drawing/2014/main" id="{873AD1DA-DAD0-89CF-E66A-25B502EAAE1C}"/>
              </a:ext>
            </a:extLst>
          </p:cNvPr>
          <p:cNvSpPr>
            <a:spLocks noChangeAspect="1"/>
          </p:cNvSpPr>
          <p:nvPr userDrawn="1"/>
        </p:nvSpPr>
        <p:spPr>
          <a:xfrm rot="6418702">
            <a:off x="1298479" y="1533404"/>
            <a:ext cx="3503677" cy="3418218"/>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pic>
        <p:nvPicPr>
          <p:cNvPr id="4" name="Picture 3" descr="Shape&#10;&#10;Description automatically generated">
            <a:extLst>
              <a:ext uri="{FF2B5EF4-FFF2-40B4-BE49-F238E27FC236}">
                <a16:creationId xmlns:a16="http://schemas.microsoft.com/office/drawing/2014/main" id="{89090192-72C0-F7F6-98CE-C631AEB63F5A}"/>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16255" y="6348575"/>
            <a:ext cx="136704" cy="260664"/>
          </a:xfrm>
          <a:prstGeom prst="rect">
            <a:avLst/>
          </a:prstGeom>
        </p:spPr>
      </p:pic>
      <p:pic>
        <p:nvPicPr>
          <p:cNvPr id="7" name="Picture 6" descr="Logo&#10;&#10;Description automatically generated">
            <a:extLst>
              <a:ext uri="{FF2B5EF4-FFF2-40B4-BE49-F238E27FC236}">
                <a16:creationId xmlns:a16="http://schemas.microsoft.com/office/drawing/2014/main" id="{A07C6123-6D97-97E4-F230-ACB1AF5CA04E}"/>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541859" y="6369232"/>
            <a:ext cx="294098" cy="238955"/>
          </a:xfrm>
          <a:prstGeom prst="rect">
            <a:avLst/>
          </a:prstGeom>
        </p:spPr>
      </p:pic>
      <p:pic>
        <p:nvPicPr>
          <p:cNvPr id="19" name="Picture 18" descr="Icon&#10;&#10;Description automatically generated">
            <a:extLst>
              <a:ext uri="{FF2B5EF4-FFF2-40B4-BE49-F238E27FC236}">
                <a16:creationId xmlns:a16="http://schemas.microsoft.com/office/drawing/2014/main" id="{1FE4C2E4-2D23-4970-66F6-65631A1C7996}"/>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4860295" y="6391662"/>
            <a:ext cx="241885" cy="241885"/>
          </a:xfrm>
          <a:prstGeom prst="rect">
            <a:avLst/>
          </a:prstGeom>
        </p:spPr>
      </p:pic>
      <p:pic>
        <p:nvPicPr>
          <p:cNvPr id="21" name="Picture 20" descr="Logo&#10;&#10;Description automatically generated">
            <a:extLst>
              <a:ext uri="{FF2B5EF4-FFF2-40B4-BE49-F238E27FC236}">
                <a16:creationId xmlns:a16="http://schemas.microsoft.com/office/drawing/2014/main" id="{F7EA0F7A-A780-72D8-4ED6-D5FF6CE67A2D}"/>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142328" y="6353648"/>
            <a:ext cx="254500" cy="256197"/>
          </a:xfrm>
          <a:prstGeom prst="rect">
            <a:avLst/>
          </a:prstGeom>
        </p:spPr>
      </p:pic>
    </p:spTree>
    <p:extLst>
      <p:ext uri="{BB962C8B-B14F-4D97-AF65-F5344CB8AC3E}">
        <p14:creationId xmlns:p14="http://schemas.microsoft.com/office/powerpoint/2010/main" val="933790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white">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D2F60FFD-0B2B-408F-FF4C-4A73DE1CE47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Picture 9" descr="Logo&#10;&#10;Description automatically generated">
            <a:extLst>
              <a:ext uri="{FF2B5EF4-FFF2-40B4-BE49-F238E27FC236}">
                <a16:creationId xmlns:a16="http://schemas.microsoft.com/office/drawing/2014/main" id="{2C8A6A4E-FA76-8108-F7BA-4617E74911F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223344" y="534385"/>
            <a:ext cx="2500307" cy="657615"/>
          </a:xfrm>
          <a:prstGeom prst="rect">
            <a:avLst/>
          </a:prstGeom>
        </p:spPr>
      </p:pic>
      <p:pic>
        <p:nvPicPr>
          <p:cNvPr id="11" name="Picture 10" descr="Text&#10;&#10;Description automatically generated with medium confidence">
            <a:extLst>
              <a:ext uri="{FF2B5EF4-FFF2-40B4-BE49-F238E27FC236}">
                <a16:creationId xmlns:a16="http://schemas.microsoft.com/office/drawing/2014/main" id="{7A74AF3C-E101-E566-8AD0-FC98DDCE452D}"/>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68349" y="534385"/>
            <a:ext cx="2964146" cy="712765"/>
          </a:xfrm>
          <a:prstGeom prst="rect">
            <a:avLst/>
          </a:prstGeom>
        </p:spPr>
      </p:pic>
      <p:sp>
        <p:nvSpPr>
          <p:cNvPr id="12" name="TextBox 11">
            <a:extLst>
              <a:ext uri="{FF2B5EF4-FFF2-40B4-BE49-F238E27FC236}">
                <a16:creationId xmlns:a16="http://schemas.microsoft.com/office/drawing/2014/main" id="{E764C602-C09E-CC06-E642-AC78581D06FB}"/>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rgbClr val="6A2383"/>
                </a:solidFill>
                <a:latin typeface="Arial" panose="020B0604020202020204" pitchFamily="34" charset="0"/>
                <a:cs typeface="Arial" panose="020B0604020202020204" pitchFamily="34" charset="0"/>
              </a:rPr>
              <a:t>www.midandsouthessex.ics.nhs.uk</a:t>
            </a:r>
            <a:endParaRPr lang="en-GB" dirty="0">
              <a:solidFill>
                <a:srgbClr val="6A238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8105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 purple 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rgbClr val="6A2383"/>
                </a:solidFill>
                <a:latin typeface="Arial" panose="020B0604020202020204" pitchFamily="34" charset="0"/>
                <a:cs typeface="Arial" panose="020B0604020202020204" pitchFamily="34" charset="0"/>
              </a:rPr>
              <a:t>www.midandsouthessex.ics.nhs.uk</a:t>
            </a:r>
            <a:endParaRPr lang="en-GB" dirty="0">
              <a:solidFill>
                <a:srgbClr val="6A238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563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 black 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tx1"/>
                </a:solidFill>
                <a:latin typeface="Arial" panose="020B0604020202020204" pitchFamily="34" charset="0"/>
                <a:cs typeface="Arial" panose="020B0604020202020204" pitchFamily="34" charset="0"/>
              </a:rPr>
              <a:t>www.midandsouthessex.ics.nhs.uk</a:t>
            </a:r>
            <a:endParaRPr lang="en-GB"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9399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 white tex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bg1"/>
                </a:solidFill>
                <a:latin typeface="Arial" panose="020B0604020202020204" pitchFamily="34" charset="0"/>
                <a:cs typeface="Arial" panose="020B0604020202020204" pitchFamily="34" charset="0"/>
              </a:rPr>
              <a:t>www.midandsouthessex.ics.nhs.uk</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67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 white text ">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D20F436-2D6D-5D61-8163-A08A753BBEF7}"/>
              </a:ext>
            </a:extLst>
          </p:cNvPr>
          <p:cNvSpPr/>
          <p:nvPr userDrawn="1"/>
        </p:nvSpPr>
        <p:spPr>
          <a:xfrm>
            <a:off x="-96982" y="-214746"/>
            <a:ext cx="12385964" cy="7287491"/>
          </a:xfrm>
          <a:prstGeom prst="rect">
            <a:avLst/>
          </a:prstGeom>
          <a:solidFill>
            <a:srgbClr val="6A2383"/>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BB4139F-160F-2947-4C91-D31F1CC9E0AF}"/>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bg1"/>
                </a:solidFill>
                <a:latin typeface="Arial" panose="020B0604020202020204" pitchFamily="34" charset="0"/>
                <a:cs typeface="Arial" panose="020B0604020202020204" pitchFamily="34" charset="0"/>
              </a:rPr>
              <a:t>www.midandsouthessex.ics.nhs.uk</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418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 slide 1">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2593222-CBEA-48CA-E000-B7D86918C620}"/>
              </a:ext>
            </a:extLst>
          </p:cNvPr>
          <p:cNvSpPr/>
          <p:nvPr userDrawn="1"/>
        </p:nvSpPr>
        <p:spPr>
          <a:xfrm rot="4746995">
            <a:off x="4347288" y="-2337263"/>
            <a:ext cx="13731999" cy="13397059"/>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A23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Freeform 3">
            <a:extLst>
              <a:ext uri="{FF2B5EF4-FFF2-40B4-BE49-F238E27FC236}">
                <a16:creationId xmlns:a16="http://schemas.microsoft.com/office/drawing/2014/main" id="{4F19662A-B0AC-2154-C367-3A7B54A79F09}"/>
              </a:ext>
            </a:extLst>
          </p:cNvPr>
          <p:cNvSpPr>
            <a:spLocks noChangeAspect="1"/>
          </p:cNvSpPr>
          <p:nvPr userDrawn="1"/>
        </p:nvSpPr>
        <p:spPr>
          <a:xfrm rot="10315540">
            <a:off x="10119940" y="2402236"/>
            <a:ext cx="2934882" cy="2863297"/>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B4CC0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5" name="Freeform 4">
            <a:extLst>
              <a:ext uri="{FF2B5EF4-FFF2-40B4-BE49-F238E27FC236}">
                <a16:creationId xmlns:a16="http://schemas.microsoft.com/office/drawing/2014/main" id="{0117338E-B316-09FA-219C-612B5CC9921A}"/>
              </a:ext>
            </a:extLst>
          </p:cNvPr>
          <p:cNvSpPr>
            <a:spLocks noChangeAspect="1"/>
          </p:cNvSpPr>
          <p:nvPr userDrawn="1"/>
        </p:nvSpPr>
        <p:spPr>
          <a:xfrm rot="21015295">
            <a:off x="8089552" y="2165347"/>
            <a:ext cx="2084991" cy="2034136"/>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6" name="TextBox 5">
            <a:extLst>
              <a:ext uri="{FF2B5EF4-FFF2-40B4-BE49-F238E27FC236}">
                <a16:creationId xmlns:a16="http://schemas.microsoft.com/office/drawing/2014/main" id="{C8159A30-8BEE-36A6-B357-40F81D6E9AAD}"/>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chemeClr val="bg1"/>
                </a:solidFill>
                <a:latin typeface="Arial" panose="020B0604020202020204" pitchFamily="34" charset="0"/>
                <a:cs typeface="Arial" panose="020B0604020202020204" pitchFamily="34" charset="0"/>
              </a:rPr>
              <a:t>www.midandsouthessex.ics.nhs.uk</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0195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slide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BB2457D-1128-6E17-4605-F6F8F91406C4}"/>
              </a:ext>
            </a:extLst>
          </p:cNvPr>
          <p:cNvSpPr/>
          <p:nvPr userDrawn="1"/>
        </p:nvSpPr>
        <p:spPr>
          <a:xfrm>
            <a:off x="-2252948" y="-141370"/>
            <a:ext cx="6041065" cy="7140740"/>
          </a:xfrm>
          <a:custGeom>
            <a:avLst/>
            <a:gdLst>
              <a:gd name="connsiteX0" fmla="*/ 6019800 w 6076950"/>
              <a:gd name="connsiteY0" fmla="*/ 0 h 6934200"/>
              <a:gd name="connsiteX1" fmla="*/ 3962400 w 6076950"/>
              <a:gd name="connsiteY1" fmla="*/ 6934200 h 6934200"/>
              <a:gd name="connsiteX2" fmla="*/ 0 w 6076950"/>
              <a:gd name="connsiteY2" fmla="*/ 6934200 h 6934200"/>
              <a:gd name="connsiteX3" fmla="*/ 0 w 6076950"/>
              <a:gd name="connsiteY3" fmla="*/ 57150 h 6934200"/>
              <a:gd name="connsiteX4" fmla="*/ 6076950 w 6076950"/>
              <a:gd name="connsiteY4" fmla="*/ 57150 h 6934200"/>
              <a:gd name="connsiteX5" fmla="*/ 6076950 w 6076950"/>
              <a:gd name="connsiteY5" fmla="*/ 76200 h 6934200"/>
              <a:gd name="connsiteX6" fmla="*/ 6038850 w 6076950"/>
              <a:gd name="connsiteY6" fmla="*/ 76200 h 6934200"/>
              <a:gd name="connsiteX0" fmla="*/ 6019800 w 6076950"/>
              <a:gd name="connsiteY0" fmla="*/ 0 h 6934200"/>
              <a:gd name="connsiteX1" fmla="*/ 4328702 w 6076950"/>
              <a:gd name="connsiteY1" fmla="*/ 3524250 h 6934200"/>
              <a:gd name="connsiteX2" fmla="*/ 3962400 w 6076950"/>
              <a:gd name="connsiteY2" fmla="*/ 6934200 h 6934200"/>
              <a:gd name="connsiteX3" fmla="*/ 0 w 6076950"/>
              <a:gd name="connsiteY3" fmla="*/ 6934200 h 6934200"/>
              <a:gd name="connsiteX4" fmla="*/ 0 w 6076950"/>
              <a:gd name="connsiteY4" fmla="*/ 57150 h 6934200"/>
              <a:gd name="connsiteX5" fmla="*/ 6076950 w 6076950"/>
              <a:gd name="connsiteY5" fmla="*/ 57150 h 6934200"/>
              <a:gd name="connsiteX6" fmla="*/ 6076950 w 6076950"/>
              <a:gd name="connsiteY6" fmla="*/ 76200 h 6934200"/>
              <a:gd name="connsiteX7" fmla="*/ 6038850 w 6076950"/>
              <a:gd name="connsiteY7"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3962400 w 6076950"/>
              <a:gd name="connsiteY3" fmla="*/ 6934200 h 6934200"/>
              <a:gd name="connsiteX4" fmla="*/ 0 w 6076950"/>
              <a:gd name="connsiteY4" fmla="*/ 6934200 h 6934200"/>
              <a:gd name="connsiteX5" fmla="*/ 0 w 6076950"/>
              <a:gd name="connsiteY5" fmla="*/ 57150 h 6934200"/>
              <a:gd name="connsiteX6" fmla="*/ 6076950 w 6076950"/>
              <a:gd name="connsiteY6" fmla="*/ 57150 h 6934200"/>
              <a:gd name="connsiteX7" fmla="*/ 6076950 w 6076950"/>
              <a:gd name="connsiteY7" fmla="*/ 76200 h 6934200"/>
              <a:gd name="connsiteX8" fmla="*/ 6038850 w 6076950"/>
              <a:gd name="connsiteY8"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233452 w 6076950"/>
              <a:gd name="connsiteY3" fmla="*/ 5505450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462052 w 6076950"/>
              <a:gd name="connsiteY3" fmla="*/ 4514850 h 6934200"/>
              <a:gd name="connsiteX4" fmla="*/ 4233452 w 6076950"/>
              <a:gd name="connsiteY4" fmla="*/ 5505450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3858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3858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76685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766852 w 6076950"/>
              <a:gd name="connsiteY2" fmla="*/ 3448050 h 6934200"/>
              <a:gd name="connsiteX3" fmla="*/ 4576352 w 6076950"/>
              <a:gd name="connsiteY3" fmla="*/ 4057650 h 6934200"/>
              <a:gd name="connsiteX4" fmla="*/ 4493950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93950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93950 w 6076950"/>
              <a:gd name="connsiteY4" fmla="*/ 4514850 h 6934200"/>
              <a:gd name="connsiteX5" fmla="*/ 3882578 w 6076950"/>
              <a:gd name="connsiteY5" fmla="*/ 5569246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3882578 w 6076950"/>
              <a:gd name="connsiteY4" fmla="*/ 5569246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70026 w 6076950"/>
              <a:gd name="connsiteY4" fmla="*/ 4520609 h 6934200"/>
              <a:gd name="connsiteX5" fmla="*/ 4222820 w 6076950"/>
              <a:gd name="connsiteY5" fmla="*/ 5590511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70026 w 6076950"/>
              <a:gd name="connsiteY4" fmla="*/ 4520609 h 6934200"/>
              <a:gd name="connsiteX5" fmla="*/ 4222820 w 6076950"/>
              <a:gd name="connsiteY5" fmla="*/ 5590511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608250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447336 w 6076950"/>
              <a:gd name="connsiteY1" fmla="*/ 1225845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489866 w 6076950"/>
              <a:gd name="connsiteY1" fmla="*/ 1215213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489866 w 6076950"/>
              <a:gd name="connsiteY1" fmla="*/ 1215213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00498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60115 w 6076950"/>
              <a:gd name="connsiteY9" fmla="*/ 86833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0" fmla="*/ 6009167 w 6076950"/>
              <a:gd name="connsiteY0" fmla="*/ 0 h 6881038"/>
              <a:gd name="connsiteX1" fmla="*/ 5521763 w 6076950"/>
              <a:gd name="connsiteY1" fmla="*/ 1151419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76950"/>
              <a:gd name="connsiteY0" fmla="*/ 0 h 6881038"/>
              <a:gd name="connsiteX1" fmla="*/ 5436703 w 6076950"/>
              <a:gd name="connsiteY1" fmla="*/ 1130153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76950"/>
              <a:gd name="connsiteY0" fmla="*/ 0 h 6881038"/>
              <a:gd name="connsiteX1" fmla="*/ 5511131 w 6076950"/>
              <a:gd name="connsiteY1" fmla="*/ 1140786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09167"/>
              <a:gd name="connsiteY0" fmla="*/ 0 h 6881038"/>
              <a:gd name="connsiteX1" fmla="*/ 5511131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09167 w 6009167"/>
              <a:gd name="connsiteY0" fmla="*/ 0 h 6881038"/>
              <a:gd name="connsiteX1" fmla="*/ 5521763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09167 w 6009167"/>
              <a:gd name="connsiteY0" fmla="*/ 0 h 6881038"/>
              <a:gd name="connsiteX1" fmla="*/ 5532395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41065 w 6041065"/>
              <a:gd name="connsiteY0" fmla="*/ 0 h 6881038"/>
              <a:gd name="connsiteX1" fmla="*/ 5532395 w 6041065"/>
              <a:gd name="connsiteY1" fmla="*/ 1140786 h 6881038"/>
              <a:gd name="connsiteX2" fmla="*/ 4608250 w 6041065"/>
              <a:gd name="connsiteY2" fmla="*/ 4004488 h 6881038"/>
              <a:gd name="connsiteX3" fmla="*/ 4222820 w 6041065"/>
              <a:gd name="connsiteY3" fmla="*/ 5537349 h 6881038"/>
              <a:gd name="connsiteX4" fmla="*/ 3962400 w 6041065"/>
              <a:gd name="connsiteY4" fmla="*/ 6881038 h 6881038"/>
              <a:gd name="connsiteX5" fmla="*/ 0 w 6041065"/>
              <a:gd name="connsiteY5" fmla="*/ 6881038 h 6881038"/>
              <a:gd name="connsiteX6" fmla="*/ 0 w 6041065"/>
              <a:gd name="connsiteY6" fmla="*/ 3988 h 68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1065" h="6881038">
                <a:moveTo>
                  <a:pt x="6041065" y="0"/>
                </a:moveTo>
                <a:cubicBezTo>
                  <a:pt x="5921802" y="255385"/>
                  <a:pt x="5820816" y="475143"/>
                  <a:pt x="5532395" y="1140786"/>
                </a:cubicBezTo>
                <a:cubicBezTo>
                  <a:pt x="5297137" y="1817061"/>
                  <a:pt x="4812336" y="3277044"/>
                  <a:pt x="4608250" y="4004488"/>
                </a:cubicBezTo>
                <a:cubicBezTo>
                  <a:pt x="4404164" y="4731932"/>
                  <a:pt x="4325145" y="5057924"/>
                  <a:pt x="4222820" y="5537349"/>
                </a:cubicBezTo>
                <a:lnTo>
                  <a:pt x="3962400" y="6881038"/>
                </a:lnTo>
                <a:lnTo>
                  <a:pt x="0" y="6881038"/>
                </a:lnTo>
                <a:lnTo>
                  <a:pt x="0" y="3988"/>
                </a:lnTo>
              </a:path>
            </a:pathLst>
          </a:custGeom>
          <a:solidFill>
            <a:srgbClr val="6A23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C04D0A16-AD5A-2F66-85A2-EA245BCE1A46}"/>
              </a:ext>
            </a:extLst>
          </p:cNvPr>
          <p:cNvSpPr/>
          <p:nvPr userDrawn="1"/>
        </p:nvSpPr>
        <p:spPr>
          <a:xfrm rot="17336440">
            <a:off x="1684964" y="768938"/>
            <a:ext cx="2014416" cy="1965282"/>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9" name="TextBox 8">
            <a:extLst>
              <a:ext uri="{FF2B5EF4-FFF2-40B4-BE49-F238E27FC236}">
                <a16:creationId xmlns:a16="http://schemas.microsoft.com/office/drawing/2014/main" id="{B7E17FD1-62B9-2C4E-63AA-805843447511}"/>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rgbClr val="6A2383"/>
                </a:solidFill>
                <a:latin typeface="Arial" panose="020B0604020202020204" pitchFamily="34" charset="0"/>
                <a:cs typeface="Arial" panose="020B0604020202020204" pitchFamily="34" charset="0"/>
              </a:rPr>
              <a:t>www.midandsouthessex.ics.nhs.uk</a:t>
            </a:r>
            <a:endParaRPr lang="en-GB" dirty="0">
              <a:solidFill>
                <a:srgbClr val="6A238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7197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slide 3">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C2593222-CBEA-48CA-E000-B7D86918C620}"/>
              </a:ext>
            </a:extLst>
          </p:cNvPr>
          <p:cNvSpPr/>
          <p:nvPr userDrawn="1"/>
        </p:nvSpPr>
        <p:spPr>
          <a:xfrm rot="4557172">
            <a:off x="-8934734" y="159469"/>
            <a:ext cx="13731999" cy="13397059"/>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A238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 name="Freeform 3">
            <a:extLst>
              <a:ext uri="{FF2B5EF4-FFF2-40B4-BE49-F238E27FC236}">
                <a16:creationId xmlns:a16="http://schemas.microsoft.com/office/drawing/2014/main" id="{4F19662A-B0AC-2154-C367-3A7B54A79F09}"/>
              </a:ext>
            </a:extLst>
          </p:cNvPr>
          <p:cNvSpPr>
            <a:spLocks noChangeAspect="1"/>
          </p:cNvSpPr>
          <p:nvPr userDrawn="1"/>
        </p:nvSpPr>
        <p:spPr>
          <a:xfrm rot="14007211">
            <a:off x="1166575" y="3741194"/>
            <a:ext cx="2934882" cy="2863297"/>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4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5" name="Freeform 4">
            <a:extLst>
              <a:ext uri="{FF2B5EF4-FFF2-40B4-BE49-F238E27FC236}">
                <a16:creationId xmlns:a16="http://schemas.microsoft.com/office/drawing/2014/main" id="{0117338E-B316-09FA-219C-612B5CC9921A}"/>
              </a:ext>
            </a:extLst>
          </p:cNvPr>
          <p:cNvSpPr>
            <a:spLocks noChangeAspect="1"/>
          </p:cNvSpPr>
          <p:nvPr userDrawn="1"/>
        </p:nvSpPr>
        <p:spPr>
          <a:xfrm rot="2418931">
            <a:off x="603866" y="2864403"/>
            <a:ext cx="1157422" cy="1129191"/>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6BC4C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rgbClr val="6BC4CF"/>
              </a:solidFill>
            </a:endParaRPr>
          </a:p>
        </p:txBody>
      </p:sp>
      <p:sp>
        <p:nvSpPr>
          <p:cNvPr id="6" name="TextBox 5">
            <a:extLst>
              <a:ext uri="{FF2B5EF4-FFF2-40B4-BE49-F238E27FC236}">
                <a16:creationId xmlns:a16="http://schemas.microsoft.com/office/drawing/2014/main" id="{C8159A30-8BEE-36A6-B357-40F81D6E9AAD}"/>
              </a:ext>
            </a:extLst>
          </p:cNvPr>
          <p:cNvSpPr txBox="1"/>
          <p:nvPr userDrawn="1"/>
        </p:nvSpPr>
        <p:spPr>
          <a:xfrm>
            <a:off x="8378691" y="6354978"/>
            <a:ext cx="3749809" cy="369332"/>
          </a:xfrm>
          <a:prstGeom prst="rect">
            <a:avLst/>
          </a:prstGeom>
          <a:noFill/>
        </p:spPr>
        <p:txBody>
          <a:bodyPr wrap="none" rtlCol="0">
            <a:spAutoFit/>
          </a:bodyPr>
          <a:lstStyle/>
          <a:p>
            <a:r>
              <a:rPr lang="en-GB" dirty="0" err="1">
                <a:solidFill>
                  <a:srgbClr val="6A23A0"/>
                </a:solidFill>
                <a:latin typeface="Arial" panose="020B0604020202020204" pitchFamily="34" charset="0"/>
                <a:cs typeface="Arial" panose="020B0604020202020204" pitchFamily="34" charset="0"/>
              </a:rPr>
              <a:t>www.midandsouthessex.ics.nhs.uk</a:t>
            </a:r>
            <a:endParaRPr lang="en-GB" dirty="0">
              <a:solidFill>
                <a:srgbClr val="6A23A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7689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459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60" r:id="rId5"/>
    <p:sldLayoutId id="2147483662" r:id="rId6"/>
    <p:sldLayoutId id="2147483667" r:id="rId7"/>
    <p:sldLayoutId id="2147483668" r:id="rId8"/>
    <p:sldLayoutId id="2147483669" r:id="rId9"/>
    <p:sldLayoutId id="2147483670" r:id="rId10"/>
    <p:sldLayoutId id="2147483676" r:id="rId11"/>
    <p:sldLayoutId id="2147483663" r:id="rId12"/>
    <p:sldLayoutId id="2147483664" r:id="rId13"/>
    <p:sldLayoutId id="2147483673" r:id="rId14"/>
    <p:sldLayoutId id="2147483671" r:id="rId15"/>
    <p:sldLayoutId id="2147483674" r:id="rId16"/>
    <p:sldLayoutId id="2147483672" r:id="rId17"/>
    <p:sldLayoutId id="2147483675" r:id="rId18"/>
    <p:sldLayoutId id="214748366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8" Type="http://schemas.openxmlformats.org/officeDocument/2006/relationships/hyperlink" Target="https://www.hee.nhs.uk/our-work/patient-safety" TargetMode="External"/><Relationship Id="rId3" Type="http://schemas.openxmlformats.org/officeDocument/2006/relationships/image" Target="../media/image31.png"/><Relationship Id="rId7" Type="http://schemas.openxmlformats.org/officeDocument/2006/relationships/hyperlink" Target="https://www.england.nhs.uk/patient-safety/patient-safety-specialists/" TargetMode="External"/><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hyperlink" Target="https://www.england.nhs.uk/patient-safety/framework-for-involving-patients-in-patient-safety/" TargetMode="External"/><Relationship Id="rId5" Type="http://schemas.openxmlformats.org/officeDocument/2006/relationships/hyperlink" Target="https://www.england.nhs.uk/patient-safety/incident-response-framework/" TargetMode="External"/><Relationship Id="rId4" Type="http://schemas.openxmlformats.org/officeDocument/2006/relationships/hyperlink" Target="https://www.england.nhs.uk/patient-safe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3861881" y="2106120"/>
            <a:ext cx="8200417" cy="236988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latin typeface="Arial" panose="020B0604020202020204" pitchFamily="34" charset="0"/>
                <a:ea typeface="Arial" panose="020B0604020202020204" pitchFamily="34" charset="0"/>
                <a:cs typeface="Times New Roman" panose="02020603050405020304" pitchFamily="18" charset="0"/>
              </a:rPr>
              <a:t>Patient Safety </a:t>
            </a:r>
            <a:br>
              <a:rPr lang="en-VI" dirty="0">
                <a:solidFill>
                  <a:schemeClr val="bg1"/>
                </a:solidFill>
                <a:latin typeface="Arial" panose="020B0604020202020204" pitchFamily="34" charset="0"/>
                <a:ea typeface="Arial" panose="020B0604020202020204" pitchFamily="34" charset="0"/>
                <a:cs typeface="Times New Roman" panose="02020603050405020304" pitchFamily="18" charset="0"/>
              </a:rPr>
            </a:br>
            <a:r>
              <a:rPr lang="en-VI" dirty="0">
                <a:solidFill>
                  <a:schemeClr val="bg1"/>
                </a:solidFill>
                <a:latin typeface="Arial" panose="020B0604020202020204" pitchFamily="34" charset="0"/>
                <a:ea typeface="Arial" panose="020B0604020202020204" pitchFamily="34" charset="0"/>
                <a:cs typeface="Times New Roman" panose="02020603050405020304" pitchFamily="18" charset="0"/>
              </a:rPr>
              <a:t>Priorities Update </a:t>
            </a:r>
            <a:br>
              <a:rPr lang="en-GB" dirty="0">
                <a:solidFill>
                  <a:schemeClr val="bg1"/>
                </a:solidFill>
                <a:latin typeface="Arial" panose="020B0604020202020204" pitchFamily="34" charset="0"/>
                <a:ea typeface="Arial" panose="020B0604020202020204" pitchFamily="34" charset="0"/>
                <a:cs typeface="Times New Roman" panose="02020603050405020304" pitchFamily="18" charset="0"/>
              </a:rPr>
            </a:br>
            <a:endParaRPr kumimoji="0" lang="en-GB" sz="6000" b="0" i="1"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B706FEF-0BFF-04E0-FF48-1F865A148DDE}"/>
              </a:ext>
            </a:extLst>
          </p:cNvPr>
          <p:cNvSpPr txBox="1"/>
          <p:nvPr/>
        </p:nvSpPr>
        <p:spPr>
          <a:xfrm>
            <a:off x="0" y="5903893"/>
            <a:ext cx="4808220" cy="892552"/>
          </a:xfrm>
          <a:prstGeom prst="rect">
            <a:avLst/>
          </a:prstGeom>
          <a:noFill/>
        </p:spPr>
        <p:txBody>
          <a:bodyPr wrap="square">
            <a:spAutoFit/>
          </a:bodyPr>
          <a:lstStyle/>
          <a:p>
            <a: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Karen Flitton </a:t>
            </a:r>
            <a:br>
              <a:rPr kumimoji="0" lang="en-GB" sz="24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Patient Safety Specialist (System) </a:t>
            </a:r>
          </a:p>
          <a:p>
            <a:r>
              <a:rPr lang="en-GB" sz="1400" dirty="0">
                <a:solidFill>
                  <a:schemeClr val="bg1"/>
                </a:solidFill>
                <a:effectLst/>
                <a:latin typeface="Arial" panose="020B0604020202020204" pitchFamily="34" charset="0"/>
                <a:ea typeface="Calibri" panose="020F0502020204030204" pitchFamily="34" charset="0"/>
              </a:rPr>
              <a:t>Nursing &amp; Quality Directorate </a:t>
            </a:r>
            <a:endParaRPr lang="en-GB" sz="1400" dirty="0">
              <a:solidFill>
                <a:schemeClr val="bg1"/>
              </a:solidFill>
            </a:endParaRPr>
          </a:p>
        </p:txBody>
      </p:sp>
      <p:sp>
        <p:nvSpPr>
          <p:cNvPr id="4" name="TextBox 3">
            <a:extLst>
              <a:ext uri="{FF2B5EF4-FFF2-40B4-BE49-F238E27FC236}">
                <a16:creationId xmlns:a16="http://schemas.microsoft.com/office/drawing/2014/main" id="{408CCD6C-52D2-47F3-B02A-4FD77035B6EC}"/>
              </a:ext>
            </a:extLst>
          </p:cNvPr>
          <p:cNvSpPr txBox="1"/>
          <p:nvPr/>
        </p:nvSpPr>
        <p:spPr>
          <a:xfrm>
            <a:off x="4979773" y="3963224"/>
            <a:ext cx="7082525" cy="830997"/>
          </a:xfrm>
          <a:prstGeom prst="rect">
            <a:avLst/>
          </a:prstGeom>
          <a:noFill/>
        </p:spPr>
        <p:txBody>
          <a:bodyPr wrap="square">
            <a:spAutoFit/>
          </a:bodyPr>
          <a:lstStyle/>
          <a:p>
            <a:pPr algn="r"/>
            <a:r>
              <a:rPr lang="en-VI" sz="2800" i="1" dirty="0">
                <a:solidFill>
                  <a:schemeClr val="bg1"/>
                </a:solidFill>
                <a:latin typeface="Arial" panose="020B0604020202020204" pitchFamily="34" charset="0"/>
                <a:ea typeface="Arial" panose="020B0604020202020204" pitchFamily="34" charset="0"/>
                <a:cs typeface="Times New Roman" panose="02020603050405020304" pitchFamily="18" charset="0"/>
              </a:rPr>
              <a:t>Mid &amp; South Essex </a:t>
            </a:r>
            <a:r>
              <a:rPr lang="en-GB" sz="2800" i="1" dirty="0">
                <a:solidFill>
                  <a:schemeClr val="bg1"/>
                </a:solidFill>
                <a:latin typeface="Arial" panose="020B0604020202020204" pitchFamily="34" charset="0"/>
                <a:ea typeface="Arial" panose="020B0604020202020204" pitchFamily="34" charset="0"/>
                <a:cs typeface="Times New Roman" panose="02020603050405020304" pitchFamily="18" charset="0"/>
              </a:rPr>
              <a:t>Integrated </a:t>
            </a:r>
            <a:r>
              <a:rPr lang="en-VI" sz="2800" i="1" dirty="0">
                <a:solidFill>
                  <a:schemeClr val="bg1"/>
                </a:solidFill>
                <a:latin typeface="Arial" panose="020B0604020202020204" pitchFamily="34" charset="0"/>
                <a:ea typeface="Arial" panose="020B0604020202020204" pitchFamily="34" charset="0"/>
                <a:cs typeface="Times New Roman" panose="02020603050405020304" pitchFamily="18" charset="0"/>
              </a:rPr>
              <a:t>C</a:t>
            </a:r>
            <a:r>
              <a:rPr lang="en-GB" sz="2800" i="1" dirty="0">
                <a:solidFill>
                  <a:schemeClr val="bg1"/>
                </a:solidFill>
                <a:latin typeface="Arial" panose="020B0604020202020204" pitchFamily="34" charset="0"/>
                <a:ea typeface="Arial" panose="020B0604020202020204" pitchFamily="34" charset="0"/>
                <a:cs typeface="Times New Roman" panose="02020603050405020304" pitchFamily="18" charset="0"/>
              </a:rPr>
              <a:t>are </a:t>
            </a:r>
            <a:r>
              <a:rPr lang="en-VI" sz="2800" i="1" dirty="0">
                <a:solidFill>
                  <a:schemeClr val="bg1"/>
                </a:solidFill>
                <a:latin typeface="Arial" panose="020B0604020202020204" pitchFamily="34" charset="0"/>
                <a:ea typeface="Arial" panose="020B0604020202020204" pitchFamily="34" charset="0"/>
                <a:cs typeface="Times New Roman" panose="02020603050405020304" pitchFamily="18" charset="0"/>
              </a:rPr>
              <a:t>B</a:t>
            </a:r>
            <a:r>
              <a:rPr lang="en-GB" sz="2800" i="1" dirty="0">
                <a:solidFill>
                  <a:schemeClr val="bg1"/>
                </a:solidFill>
                <a:latin typeface="Arial" panose="020B0604020202020204" pitchFamily="34" charset="0"/>
                <a:ea typeface="Arial" panose="020B0604020202020204" pitchFamily="34" charset="0"/>
                <a:cs typeface="Times New Roman" panose="02020603050405020304" pitchFamily="18" charset="0"/>
              </a:rPr>
              <a:t>oard</a:t>
            </a:r>
            <a:br>
              <a:rPr lang="en-GB" sz="2800" dirty="0">
                <a:solidFill>
                  <a:schemeClr val="bg1"/>
                </a:solidFill>
                <a:latin typeface="Arial" panose="020B0604020202020204" pitchFamily="34" charset="0"/>
                <a:ea typeface="Arial" panose="020B0604020202020204" pitchFamily="34" charset="0"/>
                <a:cs typeface="Times New Roman" panose="02020603050405020304" pitchFamily="18" charset="0"/>
              </a:rPr>
            </a:br>
            <a:r>
              <a:rPr lang="en-VI" sz="2000" i="1" dirty="0">
                <a:solidFill>
                  <a:schemeClr val="bg1"/>
                </a:solidFill>
                <a:latin typeface="Arial" panose="020B0604020202020204" pitchFamily="34" charset="0"/>
                <a:ea typeface="Arial" panose="020B0604020202020204" pitchFamily="34" charset="0"/>
                <a:cs typeface="Times New Roman" panose="02020603050405020304" pitchFamily="18" charset="0"/>
              </a:rPr>
              <a:t>Thursday 18th May </a:t>
            </a:r>
            <a:r>
              <a:rPr lang="en-GB" sz="2000" i="1" dirty="0">
                <a:solidFill>
                  <a:schemeClr val="bg1"/>
                </a:solidFill>
                <a:latin typeface="Arial" panose="020B0604020202020204" pitchFamily="34" charset="0"/>
                <a:ea typeface="Arial" panose="020B0604020202020204" pitchFamily="34" charset="0"/>
                <a:cs typeface="Times New Roman" panose="02020603050405020304" pitchFamily="18" charset="0"/>
              </a:rPr>
              <a:t>2023</a:t>
            </a:r>
            <a:endParaRPr lang="en-GB" sz="2800" dirty="0"/>
          </a:p>
        </p:txBody>
      </p:sp>
    </p:spTree>
    <p:extLst>
      <p:ext uri="{BB962C8B-B14F-4D97-AF65-F5344CB8AC3E}">
        <p14:creationId xmlns:p14="http://schemas.microsoft.com/office/powerpoint/2010/main" val="3117580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3DDA6F-75EB-B05A-E09B-56A654F2EEB3}"/>
              </a:ext>
            </a:extLst>
          </p:cNvPr>
          <p:cNvSpPr txBox="1">
            <a:spLocks noGrp="1"/>
          </p:cNvSpPr>
          <p:nvPr>
            <p:ph type="title" idx="4294967295"/>
          </p:nvPr>
        </p:nvSpPr>
        <p:spPr>
          <a:xfrm>
            <a:off x="138322" y="135510"/>
            <a:ext cx="10432544"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6A23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PSIRF – How is oversight changing?</a:t>
            </a:r>
            <a:br>
              <a:rPr lang="en-GB" sz="3600" b="1" dirty="0">
                <a:solidFill>
                  <a:srgbClr val="6A23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2000" dirty="0">
                <a:solidFill>
                  <a:srgbClr val="6A23A0"/>
                </a:solidFill>
                <a:latin typeface="Arial" panose="020B0604020202020204" pitchFamily="34" charset="0"/>
                <a:cs typeface="Arial" panose="020B0604020202020204" pitchFamily="34" charset="0"/>
              </a:rPr>
              <a:t>What does this mean as an ICB </a:t>
            </a:r>
          </a:p>
        </p:txBody>
      </p:sp>
      <p:sp>
        <p:nvSpPr>
          <p:cNvPr id="5" name="Freeform 4" descr="Paramedic smiling in front of an ambulance">
            <a:extLst>
              <a:ext uri="{FF2B5EF4-FFF2-40B4-BE49-F238E27FC236}">
                <a16:creationId xmlns:a16="http://schemas.microsoft.com/office/drawing/2014/main" id="{C3EA35D6-53C6-F13B-F20B-6D52FE0A8FD1}"/>
              </a:ext>
            </a:extLst>
          </p:cNvPr>
          <p:cNvSpPr/>
          <p:nvPr/>
        </p:nvSpPr>
        <p:spPr>
          <a:xfrm rot="10800000">
            <a:off x="8571244" y="0"/>
            <a:ext cx="6130232" cy="7142400"/>
          </a:xfrm>
          <a:custGeom>
            <a:avLst/>
            <a:gdLst>
              <a:gd name="connsiteX0" fmla="*/ 6019800 w 6076950"/>
              <a:gd name="connsiteY0" fmla="*/ 0 h 6934200"/>
              <a:gd name="connsiteX1" fmla="*/ 3962400 w 6076950"/>
              <a:gd name="connsiteY1" fmla="*/ 6934200 h 6934200"/>
              <a:gd name="connsiteX2" fmla="*/ 0 w 6076950"/>
              <a:gd name="connsiteY2" fmla="*/ 6934200 h 6934200"/>
              <a:gd name="connsiteX3" fmla="*/ 0 w 6076950"/>
              <a:gd name="connsiteY3" fmla="*/ 57150 h 6934200"/>
              <a:gd name="connsiteX4" fmla="*/ 6076950 w 6076950"/>
              <a:gd name="connsiteY4" fmla="*/ 57150 h 6934200"/>
              <a:gd name="connsiteX5" fmla="*/ 6076950 w 6076950"/>
              <a:gd name="connsiteY5" fmla="*/ 76200 h 6934200"/>
              <a:gd name="connsiteX6" fmla="*/ 6038850 w 6076950"/>
              <a:gd name="connsiteY6" fmla="*/ 76200 h 6934200"/>
              <a:gd name="connsiteX0" fmla="*/ 6019800 w 6076950"/>
              <a:gd name="connsiteY0" fmla="*/ 0 h 6934200"/>
              <a:gd name="connsiteX1" fmla="*/ 4328702 w 6076950"/>
              <a:gd name="connsiteY1" fmla="*/ 3524250 h 6934200"/>
              <a:gd name="connsiteX2" fmla="*/ 3962400 w 6076950"/>
              <a:gd name="connsiteY2" fmla="*/ 6934200 h 6934200"/>
              <a:gd name="connsiteX3" fmla="*/ 0 w 6076950"/>
              <a:gd name="connsiteY3" fmla="*/ 6934200 h 6934200"/>
              <a:gd name="connsiteX4" fmla="*/ 0 w 6076950"/>
              <a:gd name="connsiteY4" fmla="*/ 57150 h 6934200"/>
              <a:gd name="connsiteX5" fmla="*/ 6076950 w 6076950"/>
              <a:gd name="connsiteY5" fmla="*/ 57150 h 6934200"/>
              <a:gd name="connsiteX6" fmla="*/ 6076950 w 6076950"/>
              <a:gd name="connsiteY6" fmla="*/ 76200 h 6934200"/>
              <a:gd name="connsiteX7" fmla="*/ 6038850 w 6076950"/>
              <a:gd name="connsiteY7"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3962400 w 6076950"/>
              <a:gd name="connsiteY3" fmla="*/ 6934200 h 6934200"/>
              <a:gd name="connsiteX4" fmla="*/ 0 w 6076950"/>
              <a:gd name="connsiteY4" fmla="*/ 6934200 h 6934200"/>
              <a:gd name="connsiteX5" fmla="*/ 0 w 6076950"/>
              <a:gd name="connsiteY5" fmla="*/ 57150 h 6934200"/>
              <a:gd name="connsiteX6" fmla="*/ 6076950 w 6076950"/>
              <a:gd name="connsiteY6" fmla="*/ 57150 h 6934200"/>
              <a:gd name="connsiteX7" fmla="*/ 6076950 w 6076950"/>
              <a:gd name="connsiteY7" fmla="*/ 76200 h 6934200"/>
              <a:gd name="connsiteX8" fmla="*/ 6038850 w 6076950"/>
              <a:gd name="connsiteY8"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233452 w 6076950"/>
              <a:gd name="connsiteY3" fmla="*/ 5505450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462052 w 6076950"/>
              <a:gd name="connsiteY3" fmla="*/ 4514850 h 6934200"/>
              <a:gd name="connsiteX4" fmla="*/ 4233452 w 6076950"/>
              <a:gd name="connsiteY4" fmla="*/ 5505450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3858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3858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76685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766852 w 6076950"/>
              <a:gd name="connsiteY2" fmla="*/ 3448050 h 6934200"/>
              <a:gd name="connsiteX3" fmla="*/ 4576352 w 6076950"/>
              <a:gd name="connsiteY3" fmla="*/ 4057650 h 6934200"/>
              <a:gd name="connsiteX4" fmla="*/ 4493950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93950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93950 w 6076950"/>
              <a:gd name="connsiteY4" fmla="*/ 4514850 h 6934200"/>
              <a:gd name="connsiteX5" fmla="*/ 3882578 w 6076950"/>
              <a:gd name="connsiteY5" fmla="*/ 5569246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3882578 w 6076950"/>
              <a:gd name="connsiteY4" fmla="*/ 5569246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70026 w 6076950"/>
              <a:gd name="connsiteY4" fmla="*/ 4520609 h 6934200"/>
              <a:gd name="connsiteX5" fmla="*/ 4222820 w 6076950"/>
              <a:gd name="connsiteY5" fmla="*/ 5590511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70026 w 6076950"/>
              <a:gd name="connsiteY4" fmla="*/ 4520609 h 6934200"/>
              <a:gd name="connsiteX5" fmla="*/ 4222820 w 6076950"/>
              <a:gd name="connsiteY5" fmla="*/ 5590511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608250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447336 w 6076950"/>
              <a:gd name="connsiteY1" fmla="*/ 1225845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489866 w 6076950"/>
              <a:gd name="connsiteY1" fmla="*/ 1215213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489866 w 6076950"/>
              <a:gd name="connsiteY1" fmla="*/ 1215213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00498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60115 w 6076950"/>
              <a:gd name="connsiteY9" fmla="*/ 86833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0" fmla="*/ 6009167 w 6076950"/>
              <a:gd name="connsiteY0" fmla="*/ 0 h 6881038"/>
              <a:gd name="connsiteX1" fmla="*/ 5521763 w 6076950"/>
              <a:gd name="connsiteY1" fmla="*/ 1151419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76950"/>
              <a:gd name="connsiteY0" fmla="*/ 0 h 6881038"/>
              <a:gd name="connsiteX1" fmla="*/ 5436703 w 6076950"/>
              <a:gd name="connsiteY1" fmla="*/ 1130153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76950"/>
              <a:gd name="connsiteY0" fmla="*/ 0 h 6881038"/>
              <a:gd name="connsiteX1" fmla="*/ 5511131 w 6076950"/>
              <a:gd name="connsiteY1" fmla="*/ 1140786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09167"/>
              <a:gd name="connsiteY0" fmla="*/ 0 h 6881038"/>
              <a:gd name="connsiteX1" fmla="*/ 5511131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09167 w 6009167"/>
              <a:gd name="connsiteY0" fmla="*/ 0 h 6881038"/>
              <a:gd name="connsiteX1" fmla="*/ 5521763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09167 w 6009167"/>
              <a:gd name="connsiteY0" fmla="*/ 0 h 6881038"/>
              <a:gd name="connsiteX1" fmla="*/ 5532395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41065 w 6041065"/>
              <a:gd name="connsiteY0" fmla="*/ 0 h 6881038"/>
              <a:gd name="connsiteX1" fmla="*/ 5532395 w 6041065"/>
              <a:gd name="connsiteY1" fmla="*/ 1140786 h 6881038"/>
              <a:gd name="connsiteX2" fmla="*/ 4608250 w 6041065"/>
              <a:gd name="connsiteY2" fmla="*/ 4004488 h 6881038"/>
              <a:gd name="connsiteX3" fmla="*/ 4222820 w 6041065"/>
              <a:gd name="connsiteY3" fmla="*/ 5537349 h 6881038"/>
              <a:gd name="connsiteX4" fmla="*/ 3962400 w 6041065"/>
              <a:gd name="connsiteY4" fmla="*/ 6881038 h 6881038"/>
              <a:gd name="connsiteX5" fmla="*/ 0 w 6041065"/>
              <a:gd name="connsiteY5" fmla="*/ 6881038 h 6881038"/>
              <a:gd name="connsiteX6" fmla="*/ 0 w 6041065"/>
              <a:gd name="connsiteY6" fmla="*/ 3988 h 68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1065" h="6881038">
                <a:moveTo>
                  <a:pt x="6041065" y="0"/>
                </a:moveTo>
                <a:cubicBezTo>
                  <a:pt x="5921802" y="255385"/>
                  <a:pt x="5820816" y="475143"/>
                  <a:pt x="5532395" y="1140786"/>
                </a:cubicBezTo>
                <a:cubicBezTo>
                  <a:pt x="5297137" y="1817061"/>
                  <a:pt x="4812336" y="3277044"/>
                  <a:pt x="4608250" y="4004488"/>
                </a:cubicBezTo>
                <a:cubicBezTo>
                  <a:pt x="4404164" y="4731932"/>
                  <a:pt x="4325145" y="5057924"/>
                  <a:pt x="4222820" y="5537349"/>
                </a:cubicBezTo>
                <a:lnTo>
                  <a:pt x="3962400" y="6881038"/>
                </a:lnTo>
                <a:lnTo>
                  <a:pt x="0" y="6881038"/>
                </a:lnTo>
                <a:lnTo>
                  <a:pt x="0" y="3988"/>
                </a:lnTo>
              </a:path>
            </a:pathLst>
          </a:custGeom>
          <a:solidFill>
            <a:srgbClr val="6A23A0"/>
          </a:solidFill>
          <a:ln w="38100">
            <a:solidFill>
              <a:srgbClr val="6A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218B462C-A268-7FDA-99DE-4C7191E35A6E}"/>
              </a:ext>
              <a:ext uri="{C183D7F6-B498-43B3-948B-1728B52AA6E4}">
                <adec:decorative xmlns:adec="http://schemas.microsoft.com/office/drawing/2017/decorative" val="1"/>
              </a:ext>
            </a:extLst>
          </p:cNvPr>
          <p:cNvSpPr/>
          <p:nvPr/>
        </p:nvSpPr>
        <p:spPr>
          <a:xfrm rot="4898233">
            <a:off x="9616111" y="116959"/>
            <a:ext cx="1507650" cy="1470877"/>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FDC5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6BC4CF"/>
              </a:solidFill>
            </a:endParaRPr>
          </a:p>
        </p:txBody>
      </p:sp>
      <p:sp>
        <p:nvSpPr>
          <p:cNvPr id="9" name="Freeform 8">
            <a:extLst>
              <a:ext uri="{FF2B5EF4-FFF2-40B4-BE49-F238E27FC236}">
                <a16:creationId xmlns:a16="http://schemas.microsoft.com/office/drawing/2014/main" id="{D258D1A4-F1BD-3B7E-29C8-AC9D7521006D}"/>
              </a:ext>
              <a:ext uri="{C183D7F6-B498-43B3-948B-1728B52AA6E4}">
                <adec:decorative xmlns:adec="http://schemas.microsoft.com/office/drawing/2017/decorative" val="1"/>
              </a:ext>
            </a:extLst>
          </p:cNvPr>
          <p:cNvSpPr/>
          <p:nvPr/>
        </p:nvSpPr>
        <p:spPr>
          <a:xfrm rot="2248992">
            <a:off x="9636911" y="1785631"/>
            <a:ext cx="978521" cy="954654"/>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6BC4CF"/>
              </a:solidFill>
            </a:endParaRPr>
          </a:p>
        </p:txBody>
      </p:sp>
      <p:graphicFrame>
        <p:nvGraphicFramePr>
          <p:cNvPr id="15" name="Table 15">
            <a:extLst>
              <a:ext uri="{FF2B5EF4-FFF2-40B4-BE49-F238E27FC236}">
                <a16:creationId xmlns:a16="http://schemas.microsoft.com/office/drawing/2014/main" id="{6DB18A66-38E2-455D-B22A-B5519E695EEB}"/>
              </a:ext>
            </a:extLst>
          </p:cNvPr>
          <p:cNvGraphicFramePr>
            <a:graphicFrameLocks noGrp="1"/>
          </p:cNvGraphicFramePr>
          <p:nvPr>
            <p:extLst>
              <p:ext uri="{D42A27DB-BD31-4B8C-83A1-F6EECF244321}">
                <p14:modId xmlns:p14="http://schemas.microsoft.com/office/powerpoint/2010/main" val="3380504428"/>
              </p:ext>
            </p:extLst>
          </p:nvPr>
        </p:nvGraphicFramePr>
        <p:xfrm>
          <a:off x="138322" y="1225128"/>
          <a:ext cx="8666881" cy="5059680"/>
        </p:xfrm>
        <a:graphic>
          <a:graphicData uri="http://schemas.openxmlformats.org/drawingml/2006/table">
            <a:tbl>
              <a:tblPr firstRow="1" bandRow="1">
                <a:tableStyleId>{5C22544A-7EE6-4342-B048-85BDC9FD1C3A}</a:tableStyleId>
              </a:tblPr>
              <a:tblGrid>
                <a:gridCol w="4056629">
                  <a:extLst>
                    <a:ext uri="{9D8B030D-6E8A-4147-A177-3AD203B41FA5}">
                      <a16:colId xmlns:a16="http://schemas.microsoft.com/office/drawing/2014/main" val="2496423412"/>
                    </a:ext>
                  </a:extLst>
                </a:gridCol>
                <a:gridCol w="4610252">
                  <a:extLst>
                    <a:ext uri="{9D8B030D-6E8A-4147-A177-3AD203B41FA5}">
                      <a16:colId xmlns:a16="http://schemas.microsoft.com/office/drawing/2014/main" val="3420694197"/>
                    </a:ext>
                  </a:extLst>
                </a:gridCol>
              </a:tblGrid>
              <a:tr h="348953">
                <a:tc gridSpan="2">
                  <a:txBody>
                    <a:bodyPr/>
                    <a:lstStyle/>
                    <a:p>
                      <a:pPr algn="ctr"/>
                      <a:r>
                        <a:rPr lang="en-GB" dirty="0">
                          <a:solidFill>
                            <a:schemeClr val="tx1"/>
                          </a:solidFill>
                        </a:rPr>
                        <a:t>August 2022 </a:t>
                      </a:r>
                      <a:r>
                        <a:rPr lang="en-GB" dirty="0">
                          <a:solidFill>
                            <a:schemeClr val="tx1"/>
                          </a:solidFill>
                          <a:sym typeface="Wingdings 3" panose="05040102010807070707" pitchFamily="18" charset="2"/>
                        </a:rPr>
                        <a:t></a:t>
                      </a:r>
                      <a:r>
                        <a:rPr lang="en-GB" dirty="0">
                          <a:solidFill>
                            <a:schemeClr val="tx1"/>
                          </a:solidFill>
                        </a:rPr>
                        <a:t>   </a:t>
                      </a:r>
                      <a:r>
                        <a:rPr lang="en-GB" dirty="0"/>
                        <a:t>12 month Transition Programme </a:t>
                      </a:r>
                      <a:r>
                        <a:rPr lang="en-GB" dirty="0">
                          <a:solidFill>
                            <a:schemeClr val="tx1"/>
                          </a:solidFill>
                          <a:sym typeface="Wingdings 3" panose="05040102010807070707" pitchFamily="18" charset="2"/>
                        </a:rPr>
                        <a:t></a:t>
                      </a:r>
                      <a:r>
                        <a:rPr lang="en-GB" dirty="0">
                          <a:solidFill>
                            <a:schemeClr val="tx1"/>
                          </a:solidFill>
                        </a:rPr>
                        <a:t>  Autumn 2023 </a:t>
                      </a:r>
                    </a:p>
                  </a:txBody>
                  <a:tcPr/>
                </a:tc>
                <a:tc hMerge="1">
                  <a:txBody>
                    <a:bodyPr/>
                    <a:lstStyle/>
                    <a:p>
                      <a:endParaRPr lang="en-GB" dirty="0"/>
                    </a:p>
                  </a:txBody>
                  <a:tcPr/>
                </a:tc>
                <a:extLst>
                  <a:ext uri="{0D108BD9-81ED-4DB2-BD59-A6C34878D82A}">
                    <a16:rowId xmlns:a16="http://schemas.microsoft.com/office/drawing/2014/main" val="3487867505"/>
                  </a:ext>
                </a:extLst>
              </a:tr>
              <a:tr h="602302">
                <a:tc>
                  <a:txBody>
                    <a:bodyPr/>
                    <a:lstStyle/>
                    <a:p>
                      <a:pPr algn="ctr"/>
                      <a:r>
                        <a:rPr lang="en-GB" sz="1800" b="1" kern="1200" dirty="0">
                          <a:solidFill>
                            <a:schemeClr val="tx1"/>
                          </a:solidFill>
                          <a:latin typeface="Arial" panose="020B0604020202020204" pitchFamily="34" charset="0"/>
                          <a:ea typeface="+mn-ea"/>
                          <a:cs typeface="Arial" panose="020B0604020202020204" pitchFamily="34" charset="0"/>
                        </a:rPr>
                        <a:t>Serious Incident Framework</a:t>
                      </a:r>
                      <a:endParaRPr lang="en-GB" dirty="0">
                        <a:solidFill>
                          <a:schemeClr val="tx1"/>
                        </a:solidFill>
                      </a:endParaRPr>
                    </a:p>
                  </a:txBody>
                  <a:tcPr>
                    <a:solidFill>
                      <a:srgbClr val="FF0000"/>
                    </a:solidFill>
                  </a:tcPr>
                </a:tc>
                <a:tc>
                  <a:txBody>
                    <a:bodyPr/>
                    <a:lstStyle/>
                    <a:p>
                      <a:pPr algn="ctr"/>
                      <a:r>
                        <a:rPr lang="en-GB" sz="1800" b="1" kern="1200" dirty="0">
                          <a:solidFill>
                            <a:schemeClr val="tx1"/>
                          </a:solidFill>
                          <a:latin typeface="Arial" panose="020B0604020202020204" pitchFamily="34" charset="0"/>
                          <a:ea typeface="+mn-ea"/>
                          <a:cs typeface="Arial" panose="020B0604020202020204" pitchFamily="34" charset="0"/>
                        </a:rPr>
                        <a:t>Patient Safety Incident Response Framework </a:t>
                      </a:r>
                      <a:endParaRPr lang="en-GB" dirty="0">
                        <a:solidFill>
                          <a:schemeClr val="tx1"/>
                        </a:solidFill>
                      </a:endParaRPr>
                    </a:p>
                  </a:txBody>
                  <a:tcPr>
                    <a:solidFill>
                      <a:srgbClr val="00B050"/>
                    </a:solidFill>
                  </a:tcPr>
                </a:tc>
                <a:extLst>
                  <a:ext uri="{0D108BD9-81ED-4DB2-BD59-A6C34878D82A}">
                    <a16:rowId xmlns:a16="http://schemas.microsoft.com/office/drawing/2014/main" val="4216891426"/>
                  </a:ext>
                </a:extLst>
              </a:tr>
              <a:tr h="2667337">
                <a:tc>
                  <a:txBody>
                    <a:bodyPr/>
                    <a:lstStyle/>
                    <a:p>
                      <a:pPr marL="285750" lvl="0" indent="-285750">
                        <a:buFont typeface="Arial" panose="020B0604020202020204" pitchFamily="34" charset="0"/>
                        <a:buChar char="•"/>
                      </a:pPr>
                      <a:r>
                        <a:rPr lang="en-GB" sz="2000" dirty="0"/>
                        <a:t>Monitor numbers/themes and timescales </a:t>
                      </a:r>
                    </a:p>
                    <a:p>
                      <a:pPr marL="0" lvl="0" indent="0">
                        <a:buFont typeface="Arial" panose="020B0604020202020204" pitchFamily="34" charset="0"/>
                        <a:buNone/>
                      </a:pPr>
                      <a:endParaRPr lang="en-GB" sz="2000" dirty="0"/>
                    </a:p>
                    <a:p>
                      <a:pPr marL="285750" lvl="0" indent="-285750">
                        <a:buFont typeface="Arial" panose="020B0604020202020204" pitchFamily="34" charset="0"/>
                        <a:buChar char="•"/>
                      </a:pPr>
                      <a:r>
                        <a:rPr lang="en-GB" sz="2000" dirty="0"/>
                        <a:t>Review Serious Incidents for sign off approval  </a:t>
                      </a:r>
                    </a:p>
                    <a:p>
                      <a:endParaRPr lang="en-GB" sz="2000" dirty="0"/>
                    </a:p>
                  </a:txBody>
                  <a:tcPr>
                    <a:solidFill>
                      <a:srgbClr val="CCCCFF"/>
                    </a:solidFill>
                  </a:tcPr>
                </a:tc>
                <a:tc>
                  <a:txBody>
                    <a:bodyPr/>
                    <a:lstStyle/>
                    <a:p>
                      <a:pPr marL="285750" indent="-285750">
                        <a:buFont typeface="Arial" panose="020B0604020202020204" pitchFamily="34" charset="0"/>
                        <a:buChar char="•"/>
                      </a:pPr>
                      <a:r>
                        <a:rPr lang="en-GB" sz="2000" dirty="0"/>
                        <a:t>Develop, agree,  maintain and review </a:t>
                      </a:r>
                      <a:r>
                        <a:rPr lang="en-GB" sz="2000" b="1" dirty="0"/>
                        <a:t>patient safety incident response plans</a:t>
                      </a:r>
                    </a:p>
                    <a:p>
                      <a:pPr marL="28575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Oversee and support effectiveness of systems to achieve improvement following Patient Safety Investigations </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Support co-ordination of cross-system learning responses </a:t>
                      </a:r>
                    </a:p>
                    <a:p>
                      <a:pPr marL="285750" lvl="0" indent="-285750">
                        <a:buFont typeface="Arial" panose="020B0604020202020204" pitchFamily="34" charset="0"/>
                        <a:buChar char="•"/>
                      </a:pPr>
                      <a:endParaRPr lang="en-GB" sz="2000" dirty="0"/>
                    </a:p>
                    <a:p>
                      <a:pPr marL="285750" lvl="0" indent="-285750">
                        <a:buFont typeface="Arial" panose="020B0604020202020204" pitchFamily="34" charset="0"/>
                        <a:buChar char="•"/>
                      </a:pPr>
                      <a:r>
                        <a:rPr lang="en-GB" sz="2000" dirty="0"/>
                        <a:t>Share insights and information across organisations /service to improve safety </a:t>
                      </a:r>
                    </a:p>
                    <a:p>
                      <a:endParaRPr lang="en-GB" sz="2000" dirty="0"/>
                    </a:p>
                  </a:txBody>
                  <a:tcPr>
                    <a:solidFill>
                      <a:srgbClr val="CCCCFF"/>
                    </a:solidFill>
                  </a:tcPr>
                </a:tc>
                <a:extLst>
                  <a:ext uri="{0D108BD9-81ED-4DB2-BD59-A6C34878D82A}">
                    <a16:rowId xmlns:a16="http://schemas.microsoft.com/office/drawing/2014/main" val="2734345736"/>
                  </a:ext>
                </a:extLst>
              </a:tr>
            </a:tbl>
          </a:graphicData>
        </a:graphic>
      </p:graphicFrame>
    </p:spTree>
    <p:extLst>
      <p:ext uri="{BB962C8B-B14F-4D97-AF65-F5344CB8AC3E}">
        <p14:creationId xmlns:p14="http://schemas.microsoft.com/office/powerpoint/2010/main" val="29617402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txBox="1">
            <a:spLocks noGrp="1"/>
          </p:cNvSpPr>
          <p:nvPr>
            <p:ph type="title" idx="4294967295"/>
          </p:nvPr>
        </p:nvSpPr>
        <p:spPr>
          <a:xfrm>
            <a:off x="193364" y="236678"/>
            <a:ext cx="7726003"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PSIRF </a:t>
            </a:r>
            <a:br>
              <a:rPr lang="en-GB"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GB" sz="3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Improved Learning &amp; Assurance</a:t>
            </a:r>
          </a:p>
        </p:txBody>
      </p:sp>
      <p:sp>
        <p:nvSpPr>
          <p:cNvPr id="3" name="Rectangle 1">
            <a:extLst>
              <a:ext uri="{FF2B5EF4-FFF2-40B4-BE49-F238E27FC236}">
                <a16:creationId xmlns:a16="http://schemas.microsoft.com/office/drawing/2014/main" id="{53C36CC0-0155-76E0-C3C1-F50728034780}"/>
              </a:ext>
            </a:extLst>
          </p:cNvPr>
          <p:cNvSpPr>
            <a:spLocks noChangeArrowheads="1"/>
          </p:cNvSpPr>
          <p:nvPr/>
        </p:nvSpPr>
        <p:spPr bwMode="auto">
          <a:xfrm>
            <a:off x="6459166" y="2281672"/>
            <a:ext cx="5616102"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2400" b="1" dirty="0">
                <a:latin typeface="Arial" panose="020B0604020202020204" pitchFamily="34" charset="0"/>
                <a:cs typeface="Arial" panose="020B0604020202020204" pitchFamily="34" charset="0"/>
              </a:rPr>
              <a:t>More in-depth </a:t>
            </a:r>
            <a:r>
              <a:rPr lang="en-GB" altLang="en-US" sz="2400" dirty="0">
                <a:latin typeface="Arial" panose="020B0604020202020204" pitchFamily="34" charset="0"/>
                <a:cs typeface="Arial" panose="020B0604020202020204" pitchFamily="34" charset="0"/>
              </a:rPr>
              <a:t>investigations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1200" dirty="0">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2400" b="1" dirty="0">
                <a:latin typeface="Arial" panose="020B0604020202020204" pitchFamily="34" charset="0"/>
                <a:cs typeface="Arial" panose="020B0604020202020204" pitchFamily="34" charset="0"/>
              </a:rPr>
              <a:t>Better Quality </a:t>
            </a:r>
            <a:r>
              <a:rPr lang="en-GB" altLang="en-US" sz="2400" dirty="0">
                <a:latin typeface="Arial" panose="020B0604020202020204" pitchFamily="34" charset="0"/>
                <a:cs typeface="Arial" panose="020B0604020202020204" pitchFamily="34" charset="0"/>
              </a:rPr>
              <a:t>of investigations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1200" dirty="0">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2400" dirty="0">
                <a:latin typeface="Arial" panose="020B0604020202020204" pitchFamily="34" charset="0"/>
                <a:cs typeface="Arial" panose="020B0604020202020204" pitchFamily="34" charset="0"/>
              </a:rPr>
              <a:t>RCAs have not served us well, became a </a:t>
            </a:r>
            <a:r>
              <a:rPr lang="en-GB" altLang="en-US" sz="2400" b="1" dirty="0">
                <a:latin typeface="Arial" panose="020B0604020202020204" pitchFamily="34" charset="0"/>
                <a:cs typeface="Arial" panose="020B0604020202020204" pitchFamily="34" charset="0"/>
              </a:rPr>
              <a:t>paper exercise</a:t>
            </a:r>
            <a:r>
              <a:rPr lang="en-GB" altLang="en-US" sz="2400" dirty="0">
                <a:latin typeface="Arial" panose="020B0604020202020204" pitchFamily="34" charset="0"/>
                <a:cs typeface="Arial" panose="020B0604020202020204" pitchFamily="34" charset="0"/>
              </a:rPr>
              <a:t>, focused on finding a root cause and action plans never to be looked at again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1200" dirty="0">
              <a:latin typeface="Arial" panose="020B0604020202020204" pitchFamily="34" charset="0"/>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altLang="en-US" sz="2400" dirty="0">
                <a:latin typeface="Arial" panose="020B0604020202020204" pitchFamily="34" charset="0"/>
                <a:cs typeface="Arial" panose="020B0604020202020204" pitchFamily="34" charset="0"/>
              </a:rPr>
              <a:t>PSIRF focuses on developing a Quality Improvement programme – aimed at </a:t>
            </a:r>
            <a:r>
              <a:rPr lang="en-GB" altLang="en-US" sz="2400" b="1" dirty="0">
                <a:latin typeface="Arial" panose="020B0604020202020204" pitchFamily="34" charset="0"/>
                <a:cs typeface="Arial" panose="020B0604020202020204" pitchFamily="34" charset="0"/>
              </a:rPr>
              <a:t>embedding learning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GB" altLang="en-US"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6761976A-CDFD-D8C8-B009-49172901F0F4}"/>
              </a:ext>
            </a:extLst>
          </p:cNvPr>
          <p:cNvPicPr>
            <a:picLocks noChangeAspect="1"/>
          </p:cNvPicPr>
          <p:nvPr/>
        </p:nvPicPr>
        <p:blipFill>
          <a:blip r:embed="rId3"/>
          <a:stretch>
            <a:fillRect/>
          </a:stretch>
        </p:blipFill>
        <p:spPr>
          <a:xfrm>
            <a:off x="397233" y="2782783"/>
            <a:ext cx="2359630" cy="2406049"/>
          </a:xfrm>
          <a:prstGeom prst="rect">
            <a:avLst/>
          </a:prstGeom>
        </p:spPr>
      </p:pic>
      <p:pic>
        <p:nvPicPr>
          <p:cNvPr id="5" name="Picture 4">
            <a:extLst>
              <a:ext uri="{FF2B5EF4-FFF2-40B4-BE49-F238E27FC236}">
                <a16:creationId xmlns:a16="http://schemas.microsoft.com/office/drawing/2014/main" id="{F5108596-88CB-022E-72C8-044FDC64E0E2}"/>
              </a:ext>
            </a:extLst>
          </p:cNvPr>
          <p:cNvPicPr>
            <a:picLocks noChangeAspect="1"/>
          </p:cNvPicPr>
          <p:nvPr/>
        </p:nvPicPr>
        <p:blipFill>
          <a:blip r:embed="rId4"/>
          <a:stretch>
            <a:fillRect/>
          </a:stretch>
        </p:blipFill>
        <p:spPr>
          <a:xfrm>
            <a:off x="3745296" y="2757699"/>
            <a:ext cx="2359630" cy="2431133"/>
          </a:xfrm>
          <a:prstGeom prst="rect">
            <a:avLst/>
          </a:prstGeom>
        </p:spPr>
      </p:pic>
      <p:sp>
        <p:nvSpPr>
          <p:cNvPr id="6" name="TextBox 5">
            <a:extLst>
              <a:ext uri="{FF2B5EF4-FFF2-40B4-BE49-F238E27FC236}">
                <a16:creationId xmlns:a16="http://schemas.microsoft.com/office/drawing/2014/main" id="{CF3EDDC4-77CA-AFAF-E3FE-187A9CD7A496}"/>
              </a:ext>
            </a:extLst>
          </p:cNvPr>
          <p:cNvSpPr txBox="1"/>
          <p:nvPr/>
        </p:nvSpPr>
        <p:spPr>
          <a:xfrm>
            <a:off x="568384" y="5188832"/>
            <a:ext cx="2017328" cy="1200329"/>
          </a:xfrm>
          <a:prstGeom prst="rect">
            <a:avLst/>
          </a:prstGeom>
          <a:noFill/>
        </p:spPr>
        <p:txBody>
          <a:bodyPr wrap="square" rtlCol="0">
            <a:spAutoFit/>
          </a:bodyPr>
          <a:lstStyle/>
          <a:p>
            <a:pPr algn="ctr"/>
            <a:r>
              <a:rPr lang="en-GB" dirty="0">
                <a:solidFill>
                  <a:srgbClr val="FFC000"/>
                </a:solidFill>
                <a:latin typeface="Arial" panose="020B0604020202020204" pitchFamily="34" charset="0"/>
                <a:cs typeface="Arial" panose="020B0604020202020204" pitchFamily="34" charset="0"/>
              </a:rPr>
              <a:t>SERIOUS INCIDENT FRAMEWORK (SIF 2015) </a:t>
            </a:r>
          </a:p>
        </p:txBody>
      </p:sp>
      <p:sp>
        <p:nvSpPr>
          <p:cNvPr id="7" name="TextBox 6">
            <a:extLst>
              <a:ext uri="{FF2B5EF4-FFF2-40B4-BE49-F238E27FC236}">
                <a16:creationId xmlns:a16="http://schemas.microsoft.com/office/drawing/2014/main" id="{AC10074D-094B-11A6-F855-A5FBE03AE5FE}"/>
              </a:ext>
            </a:extLst>
          </p:cNvPr>
          <p:cNvSpPr txBox="1"/>
          <p:nvPr/>
        </p:nvSpPr>
        <p:spPr>
          <a:xfrm>
            <a:off x="3745296" y="5142665"/>
            <a:ext cx="2542719" cy="1477328"/>
          </a:xfrm>
          <a:prstGeom prst="rect">
            <a:avLst/>
          </a:prstGeom>
          <a:noFill/>
        </p:spPr>
        <p:txBody>
          <a:bodyPr wrap="square" rtlCol="0">
            <a:spAutoFit/>
          </a:bodyPr>
          <a:lstStyle/>
          <a:p>
            <a:pPr algn="ctr"/>
            <a:r>
              <a:rPr lang="en-GB" dirty="0">
                <a:solidFill>
                  <a:srgbClr val="00B050"/>
                </a:solidFill>
                <a:latin typeface="Arial" panose="020B0604020202020204" pitchFamily="34" charset="0"/>
                <a:cs typeface="Arial" panose="020B0604020202020204" pitchFamily="34" charset="0"/>
              </a:rPr>
              <a:t>PATIENT SAFETY INCIDENT  REPSONSE FRAMEWORK </a:t>
            </a:r>
          </a:p>
          <a:p>
            <a:pPr algn="ctr"/>
            <a:r>
              <a:rPr lang="en-GB" dirty="0">
                <a:solidFill>
                  <a:srgbClr val="00B050"/>
                </a:solidFill>
                <a:latin typeface="Arial" panose="020B0604020202020204" pitchFamily="34" charset="0"/>
                <a:cs typeface="Arial" panose="020B0604020202020204" pitchFamily="34" charset="0"/>
              </a:rPr>
              <a:t>(PSIRF 2022)</a:t>
            </a:r>
          </a:p>
        </p:txBody>
      </p:sp>
    </p:spTree>
    <p:extLst>
      <p:ext uri="{BB962C8B-B14F-4D97-AF65-F5344CB8AC3E}">
        <p14:creationId xmlns:p14="http://schemas.microsoft.com/office/powerpoint/2010/main" val="2069704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orem ipsum dolor sit amet, consectetur adipiscing elit, tempor incididunt ut labore et dolore magna aliqua.">
            <a:extLst>
              <a:ext uri="{FF2B5EF4-FFF2-40B4-BE49-F238E27FC236}">
                <a16:creationId xmlns:a16="http://schemas.microsoft.com/office/drawing/2014/main" id="{1AF6B1CE-1FAC-254C-4B7B-B2DD748B1F6D}"/>
              </a:ext>
            </a:extLst>
          </p:cNvPr>
          <p:cNvSpPr txBox="1">
            <a:spLocks/>
          </p:cNvSpPr>
          <p:nvPr/>
        </p:nvSpPr>
        <p:spPr>
          <a:xfrm>
            <a:off x="-116728" y="3744097"/>
            <a:ext cx="4053378" cy="32500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b="1" dirty="0">
                <a:solidFill>
                  <a:schemeClr val="bg1"/>
                </a:solidFill>
                <a:latin typeface="Arial" panose="020B0604020202020204" pitchFamily="34" charset="0"/>
                <a:cs typeface="Arial" panose="020B0604020202020204" pitchFamily="34" charset="0"/>
              </a:rPr>
              <a:t>Learning</a:t>
            </a:r>
            <a:r>
              <a:rPr lang="en-GB" dirty="0">
                <a:solidFill>
                  <a:schemeClr val="bg1"/>
                </a:solidFill>
                <a:latin typeface="Arial" panose="020B0604020202020204" pitchFamily="34" charset="0"/>
                <a:cs typeface="Arial" panose="020B0604020202020204" pitchFamily="34" charset="0"/>
              </a:rPr>
              <a:t> is at                            the heart of PSIRF </a:t>
            </a:r>
          </a:p>
          <a:p>
            <a:pPr marL="0" indent="0" algn="ctr">
              <a:buNone/>
            </a:pPr>
            <a:endParaRPr lang="en-GB" dirty="0">
              <a:solidFill>
                <a:schemeClr val="bg1"/>
              </a:solidFill>
              <a:latin typeface="Arial" panose="020B0604020202020204" pitchFamily="34" charset="0"/>
              <a:cs typeface="Arial" panose="020B0604020202020204" pitchFamily="34" charset="0"/>
            </a:endParaRPr>
          </a:p>
          <a:p>
            <a:pPr marL="0" indent="0">
              <a:buNone/>
            </a:pPr>
            <a:endParaRPr lang="en-GB" dirty="0">
              <a:solidFill>
                <a:schemeClr val="bg1"/>
              </a:solidFill>
              <a:latin typeface="Arial" panose="020B0604020202020204" pitchFamily="34" charset="0"/>
              <a:cs typeface="Arial" panose="020B0604020202020204" pitchFamily="34" charset="0"/>
            </a:endParaRPr>
          </a:p>
        </p:txBody>
      </p:sp>
      <p:sp>
        <p:nvSpPr>
          <p:cNvPr id="24" name="Lorem ipsum dolor sit amet, consectetur adipiscing elit, tempor incididunt ut labore et dolore magna aliqua.">
            <a:extLst>
              <a:ext uri="{FF2B5EF4-FFF2-40B4-BE49-F238E27FC236}">
                <a16:creationId xmlns:a16="http://schemas.microsoft.com/office/drawing/2014/main" id="{96E5B0E6-23E4-5B15-6027-803DBEF76E12}"/>
              </a:ext>
            </a:extLst>
          </p:cNvPr>
          <p:cNvSpPr txBox="1">
            <a:spLocks/>
          </p:cNvSpPr>
          <p:nvPr/>
        </p:nvSpPr>
        <p:spPr>
          <a:xfrm>
            <a:off x="102338" y="0"/>
            <a:ext cx="11752716" cy="1759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GB" sz="36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SUMMARY………………….</a:t>
            </a:r>
          </a:p>
        </p:txBody>
      </p:sp>
      <p:sp>
        <p:nvSpPr>
          <p:cNvPr id="30" name="Lorem ipsum dolor sit amet, consectetur adipiscing elit, tempor incididunt ut labore et dolore magna aliqua.">
            <a:extLst>
              <a:ext uri="{FF2B5EF4-FFF2-40B4-BE49-F238E27FC236}">
                <a16:creationId xmlns:a16="http://schemas.microsoft.com/office/drawing/2014/main" id="{64CD212E-6CAA-294E-A138-A608793661D4}"/>
              </a:ext>
            </a:extLst>
          </p:cNvPr>
          <p:cNvSpPr txBox="1">
            <a:spLocks/>
          </p:cNvSpPr>
          <p:nvPr/>
        </p:nvSpPr>
        <p:spPr>
          <a:xfrm>
            <a:off x="4917396" y="5098475"/>
            <a:ext cx="2727193" cy="1759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latin typeface="Arial" panose="020B0604020202020204" pitchFamily="34" charset="0"/>
              <a:cs typeface="Arial" panose="020B0604020202020204" pitchFamily="34" charset="0"/>
            </a:endParaRPr>
          </a:p>
        </p:txBody>
      </p:sp>
      <p:sp>
        <p:nvSpPr>
          <p:cNvPr id="32" name="Lorem ipsum dolor sit amet, consectetur adipiscing elit, tempor incididunt ut labore et dolore magna aliqua.">
            <a:extLst>
              <a:ext uri="{FF2B5EF4-FFF2-40B4-BE49-F238E27FC236}">
                <a16:creationId xmlns:a16="http://schemas.microsoft.com/office/drawing/2014/main" id="{87E68C0C-3ED3-6D7E-FE4B-DD24399E5BB5}"/>
              </a:ext>
            </a:extLst>
          </p:cNvPr>
          <p:cNvSpPr txBox="1">
            <a:spLocks/>
          </p:cNvSpPr>
          <p:nvPr/>
        </p:nvSpPr>
        <p:spPr>
          <a:xfrm>
            <a:off x="9502856" y="5098474"/>
            <a:ext cx="3467417" cy="1759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solidFill>
                <a:schemeClr val="bg1"/>
              </a:solidFill>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42527214-F149-D40A-A9AC-A31F81417268}"/>
              </a:ext>
              <a:ext uri="{C183D7F6-B498-43B3-948B-1728B52AA6E4}">
                <adec:decorative xmlns:adec="http://schemas.microsoft.com/office/drawing/2017/decorative" val="1"/>
              </a:ext>
            </a:extLst>
          </p:cNvPr>
          <p:cNvCxnSpPr>
            <a:cxnSpLocks/>
          </p:cNvCxnSpPr>
          <p:nvPr/>
        </p:nvCxnSpPr>
        <p:spPr>
          <a:xfrm flipV="1">
            <a:off x="3936650" y="700391"/>
            <a:ext cx="0" cy="5399361"/>
          </a:xfrm>
          <a:prstGeom prst="line">
            <a:avLst/>
          </a:prstGeom>
          <a:ln w="19050">
            <a:solidFill>
              <a:srgbClr val="FDC518"/>
            </a:solidFill>
            <a:prstDash val="dash"/>
          </a:ln>
        </p:spPr>
        <p:style>
          <a:lnRef idx="1">
            <a:schemeClr val="accent1"/>
          </a:lnRef>
          <a:fillRef idx="0">
            <a:schemeClr val="accent1"/>
          </a:fillRef>
          <a:effectRef idx="0">
            <a:schemeClr val="accent1"/>
          </a:effectRef>
          <a:fontRef idx="minor">
            <a:schemeClr val="tx1"/>
          </a:fontRef>
        </p:style>
      </p:cxnSp>
      <p:sp>
        <p:nvSpPr>
          <p:cNvPr id="2" name="Oval 1" descr="New mother holding a baby with a midwife">
            <a:extLst>
              <a:ext uri="{FF2B5EF4-FFF2-40B4-BE49-F238E27FC236}">
                <a16:creationId xmlns:a16="http://schemas.microsoft.com/office/drawing/2014/main" id="{396A1D2A-6280-7988-48D0-C2F92C736EFD}"/>
              </a:ext>
            </a:extLst>
          </p:cNvPr>
          <p:cNvSpPr/>
          <p:nvPr/>
        </p:nvSpPr>
        <p:spPr>
          <a:xfrm>
            <a:off x="984643" y="611573"/>
            <a:ext cx="2022764" cy="2022764"/>
          </a:xfrm>
          <a:prstGeom prst="ellipse">
            <a:avLst/>
          </a:prstGeom>
          <a:blipFill>
            <a:blip r:embed="rId3" cstate="print">
              <a:extLst>
                <a:ext uri="{28A0092B-C50C-407E-A947-70E740481C1C}">
                  <a14:useLocalDpi xmlns:a14="http://schemas.microsoft.com/office/drawing/2010/main"/>
                </a:ext>
              </a:extLst>
            </a:blip>
            <a:stretch>
              <a:fillRect/>
            </a:stretch>
          </a:blipFill>
          <a:ln w="28575">
            <a:solidFill>
              <a:srgbClr val="FDC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descr="GP typing information into a computer&#10;">
            <a:extLst>
              <a:ext uri="{FF2B5EF4-FFF2-40B4-BE49-F238E27FC236}">
                <a16:creationId xmlns:a16="http://schemas.microsoft.com/office/drawing/2014/main" id="{40C0A051-41F5-1882-7D5D-0F65BAD9064B}"/>
              </a:ext>
            </a:extLst>
          </p:cNvPr>
          <p:cNvSpPr/>
          <p:nvPr/>
        </p:nvSpPr>
        <p:spPr>
          <a:xfrm>
            <a:off x="4967314" y="558071"/>
            <a:ext cx="2022764" cy="2022764"/>
          </a:xfrm>
          <a:prstGeom prst="ellipse">
            <a:avLst/>
          </a:prstGeom>
          <a:blipFill>
            <a:blip r:embed="rId4" cstate="print">
              <a:extLst>
                <a:ext uri="{28A0092B-C50C-407E-A947-70E740481C1C}">
                  <a14:useLocalDpi xmlns:a14="http://schemas.microsoft.com/office/drawing/2010/main"/>
                </a:ext>
              </a:extLst>
            </a:blip>
            <a:stretch>
              <a:fillRect/>
            </a:stretch>
          </a:blipFill>
          <a:ln w="28575">
            <a:solidFill>
              <a:srgbClr val="FDC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descr="Patient in a wheelchair speaking to a healthcare professional">
            <a:extLst>
              <a:ext uri="{FF2B5EF4-FFF2-40B4-BE49-F238E27FC236}">
                <a16:creationId xmlns:a16="http://schemas.microsoft.com/office/drawing/2014/main" id="{6479CECE-5A76-1520-C26A-F3F4CD6825A3}"/>
              </a:ext>
            </a:extLst>
          </p:cNvPr>
          <p:cNvSpPr/>
          <p:nvPr/>
        </p:nvSpPr>
        <p:spPr>
          <a:xfrm>
            <a:off x="9362848" y="558071"/>
            <a:ext cx="2022764" cy="2022764"/>
          </a:xfrm>
          <a:prstGeom prst="ellipse">
            <a:avLst/>
          </a:prstGeom>
          <a:blipFill>
            <a:blip r:embed="rId5" cstate="print">
              <a:extLst>
                <a:ext uri="{28A0092B-C50C-407E-A947-70E740481C1C}">
                  <a14:useLocalDpi xmlns:a14="http://schemas.microsoft.com/office/drawing/2010/main"/>
                </a:ext>
              </a:extLst>
            </a:blip>
            <a:stretch>
              <a:fillRect/>
            </a:stretch>
          </a:blipFill>
          <a:ln w="28575">
            <a:solidFill>
              <a:srgbClr val="FDC5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2E3E1E8-C246-5CB1-1BE9-60B95A40C96C}"/>
              </a:ext>
              <a:ext uri="{C183D7F6-B498-43B3-948B-1728B52AA6E4}">
                <adec:decorative xmlns:adec="http://schemas.microsoft.com/office/drawing/2017/decorative" val="1"/>
              </a:ext>
            </a:extLst>
          </p:cNvPr>
          <p:cNvCxnSpPr>
            <a:cxnSpLocks/>
          </p:cNvCxnSpPr>
          <p:nvPr/>
        </p:nvCxnSpPr>
        <p:spPr>
          <a:xfrm flipH="1" flipV="1">
            <a:off x="8073957" y="700391"/>
            <a:ext cx="123061" cy="5399360"/>
          </a:xfrm>
          <a:prstGeom prst="line">
            <a:avLst/>
          </a:prstGeom>
          <a:ln w="19050">
            <a:solidFill>
              <a:srgbClr val="FDC518"/>
            </a:solidFill>
            <a:prstDash val="dash"/>
          </a:ln>
        </p:spPr>
        <p:style>
          <a:lnRef idx="1">
            <a:schemeClr val="accent1"/>
          </a:lnRef>
          <a:fillRef idx="0">
            <a:schemeClr val="accent1"/>
          </a:fillRef>
          <a:effectRef idx="0">
            <a:schemeClr val="accent1"/>
          </a:effectRef>
          <a:fontRef idx="minor">
            <a:schemeClr val="tx1"/>
          </a:fontRef>
        </p:style>
      </p:cxnSp>
      <p:sp>
        <p:nvSpPr>
          <p:cNvPr id="5" name="Lorem ipsum dolor sit amet, consectetur adipiscing elit, tempor incididunt ut labore et dolore magna aliqua.">
            <a:extLst>
              <a:ext uri="{FF2B5EF4-FFF2-40B4-BE49-F238E27FC236}">
                <a16:creationId xmlns:a16="http://schemas.microsoft.com/office/drawing/2014/main" id="{0A5E153A-9688-143C-787E-D5C3D3DC67DC}"/>
              </a:ext>
            </a:extLst>
          </p:cNvPr>
          <p:cNvSpPr txBox="1">
            <a:spLocks/>
          </p:cNvSpPr>
          <p:nvPr/>
        </p:nvSpPr>
        <p:spPr>
          <a:xfrm>
            <a:off x="3952007" y="3744097"/>
            <a:ext cx="4053378" cy="32500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bg1"/>
                </a:solidFill>
                <a:latin typeface="Arial" panose="020B0604020202020204" pitchFamily="34" charset="0"/>
                <a:cs typeface="Arial" panose="020B0604020202020204" pitchFamily="34" charset="0"/>
              </a:rPr>
              <a:t>We need to work in </a:t>
            </a:r>
            <a:r>
              <a:rPr lang="en-GB" b="1" dirty="0">
                <a:solidFill>
                  <a:schemeClr val="bg1"/>
                </a:solidFill>
                <a:latin typeface="Arial" panose="020B0604020202020204" pitchFamily="34" charset="0"/>
                <a:cs typeface="Arial" panose="020B0604020202020204" pitchFamily="34" charset="0"/>
              </a:rPr>
              <a:t>partnership</a:t>
            </a:r>
            <a:r>
              <a:rPr lang="en-GB" dirty="0">
                <a:solidFill>
                  <a:schemeClr val="bg1"/>
                </a:solidFill>
                <a:latin typeface="Arial" panose="020B0604020202020204" pitchFamily="34" charset="0"/>
                <a:cs typeface="Arial" panose="020B0604020202020204" pitchFamily="34" charset="0"/>
              </a:rPr>
              <a:t> across the system </a:t>
            </a:r>
          </a:p>
          <a:p>
            <a:pPr marL="0" indent="0">
              <a:buNone/>
            </a:pPr>
            <a:endParaRPr lang="en-GB" dirty="0">
              <a:solidFill>
                <a:schemeClr val="bg1"/>
              </a:solidFill>
              <a:latin typeface="Arial" panose="020B0604020202020204" pitchFamily="34" charset="0"/>
              <a:cs typeface="Arial" panose="020B0604020202020204" pitchFamily="34" charset="0"/>
            </a:endParaRPr>
          </a:p>
        </p:txBody>
      </p:sp>
      <p:sp>
        <p:nvSpPr>
          <p:cNvPr id="7" name="Lorem ipsum dolor sit amet, consectetur adipiscing elit, tempor incididunt ut labore et dolore magna aliqua.">
            <a:extLst>
              <a:ext uri="{FF2B5EF4-FFF2-40B4-BE49-F238E27FC236}">
                <a16:creationId xmlns:a16="http://schemas.microsoft.com/office/drawing/2014/main" id="{DA18857B-3AA3-67C9-B7F6-9757D62B3877}"/>
              </a:ext>
            </a:extLst>
          </p:cNvPr>
          <p:cNvSpPr txBox="1">
            <a:spLocks/>
          </p:cNvSpPr>
          <p:nvPr/>
        </p:nvSpPr>
        <p:spPr>
          <a:xfrm>
            <a:off x="8426153" y="2924493"/>
            <a:ext cx="3738684" cy="39832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solidFill>
                  <a:schemeClr val="bg1"/>
                </a:solidFill>
                <a:latin typeface="Arial" panose="020B0604020202020204" pitchFamily="34" charset="0"/>
                <a:cs typeface="Arial" panose="020B0604020202020204" pitchFamily="34" charset="0"/>
              </a:rPr>
              <a:t>We need to establish a robust process whereby the </a:t>
            </a:r>
            <a:r>
              <a:rPr lang="en-GB" b="1" dirty="0">
                <a:solidFill>
                  <a:schemeClr val="bg1"/>
                </a:solidFill>
                <a:latin typeface="Arial" panose="020B0604020202020204" pitchFamily="34" charset="0"/>
                <a:cs typeface="Arial" panose="020B0604020202020204" pitchFamily="34" charset="0"/>
              </a:rPr>
              <a:t>learning from patient </a:t>
            </a:r>
            <a:r>
              <a:rPr lang="en-GB" dirty="0">
                <a:solidFill>
                  <a:schemeClr val="bg1"/>
                </a:solidFill>
                <a:latin typeface="Arial" panose="020B0604020202020204" pitchFamily="34" charset="0"/>
                <a:cs typeface="Arial" panose="020B0604020202020204" pitchFamily="34" charset="0"/>
              </a:rPr>
              <a:t>safety incidents are </a:t>
            </a:r>
            <a:r>
              <a:rPr lang="en-GB" b="1" dirty="0">
                <a:solidFill>
                  <a:schemeClr val="bg1"/>
                </a:solidFill>
                <a:latin typeface="Arial" panose="020B0604020202020204" pitchFamily="34" charset="0"/>
                <a:cs typeface="Arial" panose="020B0604020202020204" pitchFamily="34" charset="0"/>
              </a:rPr>
              <a:t>shared across the system</a:t>
            </a:r>
            <a:r>
              <a:rPr lang="en-GB" dirty="0">
                <a:solidFill>
                  <a:schemeClr val="bg1"/>
                </a:solidFill>
                <a:latin typeface="Arial" panose="020B0604020202020204" pitchFamily="34" charset="0"/>
                <a:cs typeface="Arial" panose="020B0604020202020204" pitchFamily="34" charset="0"/>
              </a:rPr>
              <a:t>, the region and the national teams </a:t>
            </a:r>
          </a:p>
          <a:p>
            <a:pPr marL="0" indent="0">
              <a:buNone/>
            </a:pP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91043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txBox="1">
            <a:spLocks noGrp="1"/>
          </p:cNvSpPr>
          <p:nvPr>
            <p:ph type="title" idx="4294967295"/>
          </p:nvPr>
        </p:nvSpPr>
        <p:spPr>
          <a:xfrm>
            <a:off x="76632" y="467590"/>
            <a:ext cx="772600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QUESTIONS</a:t>
            </a:r>
          </a:p>
        </p:txBody>
      </p:sp>
      <p:pic>
        <p:nvPicPr>
          <p:cNvPr id="2" name="Picture 1">
            <a:extLst>
              <a:ext uri="{FF2B5EF4-FFF2-40B4-BE49-F238E27FC236}">
                <a16:creationId xmlns:a16="http://schemas.microsoft.com/office/drawing/2014/main" id="{020585DA-996B-40E2-9434-25A2D9C79AE7}"/>
              </a:ext>
            </a:extLst>
          </p:cNvPr>
          <p:cNvPicPr>
            <a:picLocks noChangeAspect="1"/>
          </p:cNvPicPr>
          <p:nvPr/>
        </p:nvPicPr>
        <p:blipFill>
          <a:blip r:embed="rId3"/>
          <a:stretch>
            <a:fillRect/>
          </a:stretch>
        </p:blipFill>
        <p:spPr>
          <a:xfrm>
            <a:off x="3735964" y="2511551"/>
            <a:ext cx="4265035" cy="4265035"/>
          </a:xfrm>
          <a:prstGeom prst="rect">
            <a:avLst/>
          </a:prstGeom>
        </p:spPr>
      </p:pic>
    </p:spTree>
    <p:extLst>
      <p:ext uri="{BB962C8B-B14F-4D97-AF65-F5344CB8AC3E}">
        <p14:creationId xmlns:p14="http://schemas.microsoft.com/office/powerpoint/2010/main" val="29379267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4CC0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6A79E-3C15-F110-789A-DB05B2FC21E7}"/>
              </a:ext>
            </a:extLst>
          </p:cNvPr>
          <p:cNvSpPr txBox="1">
            <a:spLocks noGrp="1"/>
          </p:cNvSpPr>
          <p:nvPr>
            <p:ph type="title" idx="4294967295"/>
          </p:nvPr>
        </p:nvSpPr>
        <p:spPr>
          <a:xfrm>
            <a:off x="4530436" y="1803862"/>
            <a:ext cx="4120016" cy="92333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5400" dirty="0">
                <a:solidFill>
                  <a:schemeClr val="bg1"/>
                </a:solidFill>
                <a:latin typeface="Arial" panose="020B0604020202020204" pitchFamily="34" charset="0"/>
                <a:ea typeface="+mn-ea"/>
                <a:cs typeface="Arial" panose="020B0604020202020204" pitchFamily="34" charset="0"/>
              </a:rPr>
              <a:t>Karen Flitton</a:t>
            </a:r>
            <a:endParaRPr kumimoji="0" lang="en-GB" sz="54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6E5C0E9F-DA3B-2C88-C9DD-CC805C4891B7}"/>
              </a:ext>
            </a:extLst>
          </p:cNvPr>
          <p:cNvSpPr/>
          <p:nvPr/>
        </p:nvSpPr>
        <p:spPr>
          <a:xfrm>
            <a:off x="4530436" y="2766203"/>
            <a:ext cx="3243196" cy="584775"/>
          </a:xfrm>
          <a:prstGeom prst="rect">
            <a:avLst/>
          </a:prstGeom>
        </p:spPr>
        <p:txBody>
          <a:bodyPr wrap="none">
            <a:spAutoFit/>
          </a:bodyPr>
          <a:lstStyle/>
          <a:p>
            <a:r>
              <a:rPr lang="en-GB" sz="3200" dirty="0">
                <a:solidFill>
                  <a:schemeClr val="bg1"/>
                </a:solidFill>
                <a:latin typeface="Arial" panose="020B0604020202020204" pitchFamily="34" charset="0"/>
                <a:cs typeface="Arial" panose="020B0604020202020204" pitchFamily="34" charset="0"/>
              </a:rPr>
              <a:t>k.flitton@nhs.net</a:t>
            </a:r>
          </a:p>
        </p:txBody>
      </p:sp>
      <p:pic>
        <p:nvPicPr>
          <p:cNvPr id="5" name="Picture 4">
            <a:extLst>
              <a:ext uri="{FF2B5EF4-FFF2-40B4-BE49-F238E27FC236}">
                <a16:creationId xmlns:a16="http://schemas.microsoft.com/office/drawing/2014/main" id="{95C5620D-2DD9-42A3-B4BF-6BC52592E706}"/>
              </a:ext>
            </a:extLst>
          </p:cNvPr>
          <p:cNvPicPr>
            <a:picLocks noChangeAspect="1"/>
          </p:cNvPicPr>
          <p:nvPr/>
        </p:nvPicPr>
        <p:blipFill>
          <a:blip r:embed="rId3"/>
          <a:stretch>
            <a:fillRect/>
          </a:stretch>
        </p:blipFill>
        <p:spPr>
          <a:xfrm>
            <a:off x="10051233" y="1521942"/>
            <a:ext cx="1641179" cy="1636894"/>
          </a:xfrm>
          <a:prstGeom prst="rect">
            <a:avLst/>
          </a:prstGeom>
        </p:spPr>
      </p:pic>
      <p:sp>
        <p:nvSpPr>
          <p:cNvPr id="6" name="TextBox 5">
            <a:extLst>
              <a:ext uri="{FF2B5EF4-FFF2-40B4-BE49-F238E27FC236}">
                <a16:creationId xmlns:a16="http://schemas.microsoft.com/office/drawing/2014/main" id="{F92EAD80-9CB4-46AE-AA73-0CF890D14524}"/>
              </a:ext>
            </a:extLst>
          </p:cNvPr>
          <p:cNvSpPr txBox="1"/>
          <p:nvPr/>
        </p:nvSpPr>
        <p:spPr>
          <a:xfrm>
            <a:off x="4530436" y="3429000"/>
            <a:ext cx="7429500" cy="2831544"/>
          </a:xfrm>
          <a:prstGeom prst="rect">
            <a:avLst/>
          </a:prstGeom>
          <a:noFill/>
        </p:spPr>
        <p:txBody>
          <a:bodyPr wrap="square" rtlCol="0">
            <a:spAutoFit/>
          </a:bodyPr>
          <a:lstStyle/>
          <a:p>
            <a:r>
              <a:rPr lang="en-GB" sz="2400" dirty="0">
                <a:solidFill>
                  <a:schemeClr val="bg1"/>
                </a:solidFill>
              </a:rPr>
              <a:t>Further Reading &amp; Resources </a:t>
            </a:r>
            <a:endParaRPr lang="en-GB" sz="2400" dirty="0">
              <a:solidFill>
                <a:schemeClr val="bg1"/>
              </a:solidFill>
              <a:hlinkClick r:id="rId4">
                <a:extLst>
                  <a:ext uri="{A12FA001-AC4F-418D-AE19-62706E023703}">
                    <ahyp:hlinkClr xmlns:ahyp="http://schemas.microsoft.com/office/drawing/2018/hyperlinkcolor" val="tx"/>
                  </a:ext>
                </a:extLst>
              </a:hlinkClick>
            </a:endParaRPr>
          </a:p>
          <a:p>
            <a:pPr lvl="1"/>
            <a:r>
              <a:rPr lang="en-GB" sz="2000" dirty="0">
                <a:solidFill>
                  <a:schemeClr val="bg1"/>
                </a:solidFill>
                <a:hlinkClick r:id="rId4">
                  <a:extLst>
                    <a:ext uri="{A12FA001-AC4F-418D-AE19-62706E023703}">
                      <ahyp:hlinkClr xmlns:ahyp="http://schemas.microsoft.com/office/drawing/2018/hyperlinkcolor" val="tx"/>
                    </a:ext>
                  </a:extLst>
                </a:hlinkClick>
              </a:rPr>
              <a:t>NHS England » Patient safety</a:t>
            </a:r>
            <a:endParaRPr lang="en-GB" sz="2000" dirty="0">
              <a:solidFill>
                <a:schemeClr val="bg1"/>
              </a:solidFill>
              <a:hlinkClick r:id="rId5">
                <a:extLst>
                  <a:ext uri="{A12FA001-AC4F-418D-AE19-62706E023703}">
                    <ahyp:hlinkClr xmlns:ahyp="http://schemas.microsoft.com/office/drawing/2018/hyperlinkcolor" val="tx"/>
                  </a:ext>
                </a:extLst>
              </a:hlinkClick>
            </a:endParaRPr>
          </a:p>
          <a:p>
            <a:pPr lvl="1"/>
            <a:r>
              <a:rPr lang="en-GB" sz="2000" dirty="0">
                <a:solidFill>
                  <a:schemeClr val="bg1"/>
                </a:solidFill>
                <a:hlinkClick r:id="rId6">
                  <a:extLst>
                    <a:ext uri="{A12FA001-AC4F-418D-AE19-62706E023703}">
                      <ahyp:hlinkClr xmlns:ahyp="http://schemas.microsoft.com/office/drawing/2018/hyperlinkcolor" val="tx"/>
                    </a:ext>
                  </a:extLst>
                </a:hlinkClick>
              </a:rPr>
              <a:t>NHS England » Framework for involving patients in patient safety</a:t>
            </a:r>
            <a:endParaRPr lang="en-GB" sz="2000" dirty="0">
              <a:solidFill>
                <a:schemeClr val="bg1"/>
              </a:solidFill>
            </a:endParaRPr>
          </a:p>
          <a:p>
            <a:pPr lvl="1"/>
            <a:r>
              <a:rPr lang="en-GB" sz="2000" dirty="0">
                <a:solidFill>
                  <a:schemeClr val="bg1"/>
                </a:solidFill>
                <a:hlinkClick r:id="rId7">
                  <a:extLst>
                    <a:ext uri="{A12FA001-AC4F-418D-AE19-62706E023703}">
                      <ahyp:hlinkClr xmlns:ahyp="http://schemas.microsoft.com/office/drawing/2018/hyperlinkcolor" val="tx"/>
                    </a:ext>
                  </a:extLst>
                </a:hlinkClick>
              </a:rPr>
              <a:t>NHS England » Patient Safety Specialists</a:t>
            </a:r>
            <a:endParaRPr lang="en-GB" sz="2000" dirty="0">
              <a:solidFill>
                <a:schemeClr val="bg1"/>
              </a:solidFill>
            </a:endParaRPr>
          </a:p>
          <a:p>
            <a:pPr lvl="1"/>
            <a:r>
              <a:rPr lang="en-GB" sz="2000" dirty="0">
                <a:solidFill>
                  <a:schemeClr val="bg1"/>
                </a:solidFill>
                <a:hlinkClick r:id="rId8">
                  <a:extLst>
                    <a:ext uri="{A12FA001-AC4F-418D-AE19-62706E023703}">
                      <ahyp:hlinkClr xmlns:ahyp="http://schemas.microsoft.com/office/drawing/2018/hyperlinkcolor" val="tx"/>
                    </a:ext>
                  </a:extLst>
                </a:hlinkClick>
              </a:rPr>
              <a:t>Patient Safety | Health Education England (hee.nhs.uk)</a:t>
            </a:r>
            <a:endParaRPr lang="en-GB" sz="2000" dirty="0">
              <a:solidFill>
                <a:schemeClr val="bg1"/>
              </a:solidFill>
            </a:endParaRPr>
          </a:p>
          <a:p>
            <a:pPr lvl="1"/>
            <a:r>
              <a:rPr lang="en-GB" sz="2000" dirty="0">
                <a:solidFill>
                  <a:schemeClr val="bg1"/>
                </a:solidFill>
                <a:hlinkClick r:id="rId5">
                  <a:extLst>
                    <a:ext uri="{A12FA001-AC4F-418D-AE19-62706E023703}">
                      <ahyp:hlinkClr xmlns:ahyp="http://schemas.microsoft.com/office/drawing/2018/hyperlinkcolor" val="tx"/>
                    </a:ext>
                  </a:extLst>
                </a:hlinkClick>
              </a:rPr>
              <a:t>NHS England » Patient Safety Incident Response Framework</a:t>
            </a:r>
            <a:endParaRPr lang="en-GB" sz="2000" dirty="0">
              <a:solidFill>
                <a:schemeClr val="bg1"/>
              </a:solidFill>
            </a:endParaRPr>
          </a:p>
          <a:p>
            <a:endParaRPr lang="en-GB" dirty="0"/>
          </a:p>
          <a:p>
            <a:endParaRPr lang="en-GB" dirty="0"/>
          </a:p>
          <a:p>
            <a:endParaRPr lang="en-GB" dirty="0"/>
          </a:p>
        </p:txBody>
      </p:sp>
    </p:spTree>
    <p:extLst>
      <p:ext uri="{BB962C8B-B14F-4D97-AF65-F5344CB8AC3E}">
        <p14:creationId xmlns:p14="http://schemas.microsoft.com/office/powerpoint/2010/main" val="40400001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3DDA6F-75EB-B05A-E09B-56A654F2EEB3}"/>
              </a:ext>
            </a:extLst>
          </p:cNvPr>
          <p:cNvSpPr txBox="1">
            <a:spLocks noGrp="1"/>
          </p:cNvSpPr>
          <p:nvPr>
            <p:ph type="title" idx="4294967295"/>
          </p:nvPr>
        </p:nvSpPr>
        <p:spPr>
          <a:xfrm>
            <a:off x="8455" y="221199"/>
            <a:ext cx="7289345"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rPr>
              <a:t>The NHS Patient Safety Strategy</a:t>
            </a:r>
          </a:p>
        </p:txBody>
      </p:sp>
      <p:sp>
        <p:nvSpPr>
          <p:cNvPr id="7" name="TextBox 6">
            <a:extLst>
              <a:ext uri="{FF2B5EF4-FFF2-40B4-BE49-F238E27FC236}">
                <a16:creationId xmlns:a16="http://schemas.microsoft.com/office/drawing/2014/main" id="{CBA29036-63C6-8240-43B4-B71593B8F899}"/>
              </a:ext>
            </a:extLst>
          </p:cNvPr>
          <p:cNvSpPr txBox="1"/>
          <p:nvPr/>
        </p:nvSpPr>
        <p:spPr>
          <a:xfrm>
            <a:off x="78877" y="850206"/>
            <a:ext cx="6638924" cy="707886"/>
          </a:xfrm>
          <a:prstGeom prst="rect">
            <a:avLst/>
          </a:prstGeom>
          <a:noFill/>
        </p:spPr>
        <p:txBody>
          <a:bodyPr wrap="square" rtlCol="0">
            <a:spAutoFit/>
          </a:bodyPr>
          <a:lstStyle/>
          <a:p>
            <a:r>
              <a:rPr lang="en-GB" sz="2000" dirty="0">
                <a:solidFill>
                  <a:schemeClr val="bg1">
                    <a:lumMod val="50000"/>
                  </a:schemeClr>
                </a:solidFill>
                <a:latin typeface="Arial" panose="020B0604020202020204" pitchFamily="34" charset="0"/>
                <a:cs typeface="Arial" panose="020B0604020202020204" pitchFamily="34" charset="0"/>
              </a:rPr>
              <a:t>Published in 2019</a:t>
            </a:r>
            <a:endParaRPr lang="en-VI" sz="2000" dirty="0">
              <a:solidFill>
                <a:schemeClr val="bg1">
                  <a:lumMod val="50000"/>
                </a:schemeClr>
              </a:solidFill>
              <a:latin typeface="Arial" panose="020B0604020202020204" pitchFamily="34" charset="0"/>
              <a:cs typeface="Arial" panose="020B0604020202020204" pitchFamily="34" charset="0"/>
            </a:endParaRPr>
          </a:p>
          <a:p>
            <a:r>
              <a:rPr lang="en-VI" sz="2000" dirty="0">
                <a:solidFill>
                  <a:schemeClr val="bg1">
                    <a:lumMod val="50000"/>
                  </a:schemeClr>
                </a:solidFill>
                <a:latin typeface="Arial" panose="020B0604020202020204" pitchFamily="34" charset="0"/>
                <a:cs typeface="Arial" panose="020B0604020202020204" pitchFamily="34" charset="0"/>
              </a:rPr>
              <a:t>R</a:t>
            </a:r>
            <a:r>
              <a:rPr lang="en-GB" sz="2000" dirty="0">
                <a:solidFill>
                  <a:schemeClr val="bg1">
                    <a:lumMod val="50000"/>
                  </a:schemeClr>
                </a:solidFill>
                <a:latin typeface="Arial" panose="020B0604020202020204" pitchFamily="34" charset="0"/>
                <a:cs typeface="Arial" panose="020B0604020202020204" pitchFamily="34" charset="0"/>
              </a:rPr>
              <a:t>refreshed in June 2021 to be updated Early 2023 </a:t>
            </a:r>
          </a:p>
        </p:txBody>
      </p:sp>
      <p:sp>
        <p:nvSpPr>
          <p:cNvPr id="5" name="Freeform 4" descr="Paramedic smiling in front of an ambulance">
            <a:extLst>
              <a:ext uri="{FF2B5EF4-FFF2-40B4-BE49-F238E27FC236}">
                <a16:creationId xmlns:a16="http://schemas.microsoft.com/office/drawing/2014/main" id="{C3EA35D6-53C6-F13B-F20B-6D52FE0A8FD1}"/>
              </a:ext>
            </a:extLst>
          </p:cNvPr>
          <p:cNvSpPr/>
          <p:nvPr/>
        </p:nvSpPr>
        <p:spPr>
          <a:xfrm rot="10800000">
            <a:off x="6232610" y="-143030"/>
            <a:ext cx="6041065" cy="7142400"/>
          </a:xfrm>
          <a:custGeom>
            <a:avLst/>
            <a:gdLst>
              <a:gd name="connsiteX0" fmla="*/ 6019800 w 6076950"/>
              <a:gd name="connsiteY0" fmla="*/ 0 h 6934200"/>
              <a:gd name="connsiteX1" fmla="*/ 3962400 w 6076950"/>
              <a:gd name="connsiteY1" fmla="*/ 6934200 h 6934200"/>
              <a:gd name="connsiteX2" fmla="*/ 0 w 6076950"/>
              <a:gd name="connsiteY2" fmla="*/ 6934200 h 6934200"/>
              <a:gd name="connsiteX3" fmla="*/ 0 w 6076950"/>
              <a:gd name="connsiteY3" fmla="*/ 57150 h 6934200"/>
              <a:gd name="connsiteX4" fmla="*/ 6076950 w 6076950"/>
              <a:gd name="connsiteY4" fmla="*/ 57150 h 6934200"/>
              <a:gd name="connsiteX5" fmla="*/ 6076950 w 6076950"/>
              <a:gd name="connsiteY5" fmla="*/ 76200 h 6934200"/>
              <a:gd name="connsiteX6" fmla="*/ 6038850 w 6076950"/>
              <a:gd name="connsiteY6" fmla="*/ 76200 h 6934200"/>
              <a:gd name="connsiteX0" fmla="*/ 6019800 w 6076950"/>
              <a:gd name="connsiteY0" fmla="*/ 0 h 6934200"/>
              <a:gd name="connsiteX1" fmla="*/ 4328702 w 6076950"/>
              <a:gd name="connsiteY1" fmla="*/ 3524250 h 6934200"/>
              <a:gd name="connsiteX2" fmla="*/ 3962400 w 6076950"/>
              <a:gd name="connsiteY2" fmla="*/ 6934200 h 6934200"/>
              <a:gd name="connsiteX3" fmla="*/ 0 w 6076950"/>
              <a:gd name="connsiteY3" fmla="*/ 6934200 h 6934200"/>
              <a:gd name="connsiteX4" fmla="*/ 0 w 6076950"/>
              <a:gd name="connsiteY4" fmla="*/ 57150 h 6934200"/>
              <a:gd name="connsiteX5" fmla="*/ 6076950 w 6076950"/>
              <a:gd name="connsiteY5" fmla="*/ 57150 h 6934200"/>
              <a:gd name="connsiteX6" fmla="*/ 6076950 w 6076950"/>
              <a:gd name="connsiteY6" fmla="*/ 76200 h 6934200"/>
              <a:gd name="connsiteX7" fmla="*/ 6038850 w 6076950"/>
              <a:gd name="connsiteY7"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3962400 w 6076950"/>
              <a:gd name="connsiteY3" fmla="*/ 6934200 h 6934200"/>
              <a:gd name="connsiteX4" fmla="*/ 0 w 6076950"/>
              <a:gd name="connsiteY4" fmla="*/ 6934200 h 6934200"/>
              <a:gd name="connsiteX5" fmla="*/ 0 w 6076950"/>
              <a:gd name="connsiteY5" fmla="*/ 57150 h 6934200"/>
              <a:gd name="connsiteX6" fmla="*/ 6076950 w 6076950"/>
              <a:gd name="connsiteY6" fmla="*/ 57150 h 6934200"/>
              <a:gd name="connsiteX7" fmla="*/ 6076950 w 6076950"/>
              <a:gd name="connsiteY7" fmla="*/ 76200 h 6934200"/>
              <a:gd name="connsiteX8" fmla="*/ 6038850 w 6076950"/>
              <a:gd name="connsiteY8"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233452 w 6076950"/>
              <a:gd name="connsiteY3" fmla="*/ 5505450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462052 w 6076950"/>
              <a:gd name="connsiteY3" fmla="*/ 4514850 h 6934200"/>
              <a:gd name="connsiteX4" fmla="*/ 4233452 w 6076950"/>
              <a:gd name="connsiteY4" fmla="*/ 5505450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3858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3858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76685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766852 w 6076950"/>
              <a:gd name="connsiteY2" fmla="*/ 3448050 h 6934200"/>
              <a:gd name="connsiteX3" fmla="*/ 4576352 w 6076950"/>
              <a:gd name="connsiteY3" fmla="*/ 4057650 h 6934200"/>
              <a:gd name="connsiteX4" fmla="*/ 4493950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93950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93950 w 6076950"/>
              <a:gd name="connsiteY4" fmla="*/ 4514850 h 6934200"/>
              <a:gd name="connsiteX5" fmla="*/ 3882578 w 6076950"/>
              <a:gd name="connsiteY5" fmla="*/ 5569246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3882578 w 6076950"/>
              <a:gd name="connsiteY4" fmla="*/ 5569246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70026 w 6076950"/>
              <a:gd name="connsiteY4" fmla="*/ 4520609 h 6934200"/>
              <a:gd name="connsiteX5" fmla="*/ 4222820 w 6076950"/>
              <a:gd name="connsiteY5" fmla="*/ 5590511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70026 w 6076950"/>
              <a:gd name="connsiteY4" fmla="*/ 4520609 h 6934200"/>
              <a:gd name="connsiteX5" fmla="*/ 4222820 w 6076950"/>
              <a:gd name="connsiteY5" fmla="*/ 5590511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608250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447336 w 6076950"/>
              <a:gd name="connsiteY1" fmla="*/ 1225845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489866 w 6076950"/>
              <a:gd name="connsiteY1" fmla="*/ 1215213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489866 w 6076950"/>
              <a:gd name="connsiteY1" fmla="*/ 1215213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00498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60115 w 6076950"/>
              <a:gd name="connsiteY9" fmla="*/ 86833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0" fmla="*/ 6009167 w 6076950"/>
              <a:gd name="connsiteY0" fmla="*/ 0 h 6881038"/>
              <a:gd name="connsiteX1" fmla="*/ 5521763 w 6076950"/>
              <a:gd name="connsiteY1" fmla="*/ 1151419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76950"/>
              <a:gd name="connsiteY0" fmla="*/ 0 h 6881038"/>
              <a:gd name="connsiteX1" fmla="*/ 5436703 w 6076950"/>
              <a:gd name="connsiteY1" fmla="*/ 1130153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76950"/>
              <a:gd name="connsiteY0" fmla="*/ 0 h 6881038"/>
              <a:gd name="connsiteX1" fmla="*/ 5511131 w 6076950"/>
              <a:gd name="connsiteY1" fmla="*/ 1140786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09167"/>
              <a:gd name="connsiteY0" fmla="*/ 0 h 6881038"/>
              <a:gd name="connsiteX1" fmla="*/ 5511131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09167 w 6009167"/>
              <a:gd name="connsiteY0" fmla="*/ 0 h 6881038"/>
              <a:gd name="connsiteX1" fmla="*/ 5521763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09167 w 6009167"/>
              <a:gd name="connsiteY0" fmla="*/ 0 h 6881038"/>
              <a:gd name="connsiteX1" fmla="*/ 5532395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41065 w 6041065"/>
              <a:gd name="connsiteY0" fmla="*/ 0 h 6881038"/>
              <a:gd name="connsiteX1" fmla="*/ 5532395 w 6041065"/>
              <a:gd name="connsiteY1" fmla="*/ 1140786 h 6881038"/>
              <a:gd name="connsiteX2" fmla="*/ 4608250 w 6041065"/>
              <a:gd name="connsiteY2" fmla="*/ 4004488 h 6881038"/>
              <a:gd name="connsiteX3" fmla="*/ 4222820 w 6041065"/>
              <a:gd name="connsiteY3" fmla="*/ 5537349 h 6881038"/>
              <a:gd name="connsiteX4" fmla="*/ 3962400 w 6041065"/>
              <a:gd name="connsiteY4" fmla="*/ 6881038 h 6881038"/>
              <a:gd name="connsiteX5" fmla="*/ 0 w 6041065"/>
              <a:gd name="connsiteY5" fmla="*/ 6881038 h 6881038"/>
              <a:gd name="connsiteX6" fmla="*/ 0 w 6041065"/>
              <a:gd name="connsiteY6" fmla="*/ 3988 h 68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1065" h="6881038">
                <a:moveTo>
                  <a:pt x="6041065" y="0"/>
                </a:moveTo>
                <a:cubicBezTo>
                  <a:pt x="5921802" y="255385"/>
                  <a:pt x="5820816" y="475143"/>
                  <a:pt x="5532395" y="1140786"/>
                </a:cubicBezTo>
                <a:cubicBezTo>
                  <a:pt x="5297137" y="1817061"/>
                  <a:pt x="4812336" y="3277044"/>
                  <a:pt x="4608250" y="4004488"/>
                </a:cubicBezTo>
                <a:cubicBezTo>
                  <a:pt x="4404164" y="4731932"/>
                  <a:pt x="4325145" y="5057924"/>
                  <a:pt x="4222820" y="5537349"/>
                </a:cubicBezTo>
                <a:lnTo>
                  <a:pt x="3962400" y="6881038"/>
                </a:lnTo>
                <a:lnTo>
                  <a:pt x="0" y="6881038"/>
                </a:lnTo>
                <a:lnTo>
                  <a:pt x="0" y="3988"/>
                </a:lnTo>
              </a:path>
            </a:pathLst>
          </a:custGeom>
          <a:solidFill>
            <a:srgbClr val="6BC4CF"/>
          </a:solidFill>
          <a:ln w="38100">
            <a:solidFill>
              <a:srgbClr val="6BC4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218B462C-A268-7FDA-99DE-4C7191E35A6E}"/>
              </a:ext>
              <a:ext uri="{C183D7F6-B498-43B3-948B-1728B52AA6E4}">
                <adec:decorative xmlns:adec="http://schemas.microsoft.com/office/drawing/2017/decorative" val="1"/>
              </a:ext>
            </a:extLst>
          </p:cNvPr>
          <p:cNvSpPr/>
          <p:nvPr/>
        </p:nvSpPr>
        <p:spPr>
          <a:xfrm rot="4898233">
            <a:off x="6873296" y="138794"/>
            <a:ext cx="1507650" cy="1470877"/>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FDC5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6BC4CF"/>
              </a:solidFill>
            </a:endParaRPr>
          </a:p>
        </p:txBody>
      </p:sp>
      <p:sp>
        <p:nvSpPr>
          <p:cNvPr id="9" name="Freeform 8">
            <a:extLst>
              <a:ext uri="{FF2B5EF4-FFF2-40B4-BE49-F238E27FC236}">
                <a16:creationId xmlns:a16="http://schemas.microsoft.com/office/drawing/2014/main" id="{D258D1A4-F1BD-3B7E-29C8-AC9D7521006D}"/>
              </a:ext>
              <a:ext uri="{C183D7F6-B498-43B3-948B-1728B52AA6E4}">
                <adec:decorative xmlns:adec="http://schemas.microsoft.com/office/drawing/2017/decorative" val="1"/>
              </a:ext>
            </a:extLst>
          </p:cNvPr>
          <p:cNvSpPr/>
          <p:nvPr/>
        </p:nvSpPr>
        <p:spPr>
          <a:xfrm rot="2248992">
            <a:off x="7224341" y="1412509"/>
            <a:ext cx="978521" cy="954654"/>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6BC4CF"/>
              </a:solidFill>
            </a:endParaRPr>
          </a:p>
        </p:txBody>
      </p:sp>
      <p:pic>
        <p:nvPicPr>
          <p:cNvPr id="2" name="Picture 1">
            <a:extLst>
              <a:ext uri="{FF2B5EF4-FFF2-40B4-BE49-F238E27FC236}">
                <a16:creationId xmlns:a16="http://schemas.microsoft.com/office/drawing/2014/main" id="{EF02BA02-EE06-7F33-15D5-407C4324D9EA}"/>
              </a:ext>
            </a:extLst>
          </p:cNvPr>
          <p:cNvPicPr>
            <a:picLocks noChangeAspect="1"/>
          </p:cNvPicPr>
          <p:nvPr/>
        </p:nvPicPr>
        <p:blipFill>
          <a:blip r:embed="rId3"/>
          <a:stretch>
            <a:fillRect/>
          </a:stretch>
        </p:blipFill>
        <p:spPr>
          <a:xfrm>
            <a:off x="128479" y="1833464"/>
            <a:ext cx="5716979" cy="4803337"/>
          </a:xfrm>
          <a:prstGeom prst="rect">
            <a:avLst/>
          </a:prstGeom>
        </p:spPr>
      </p:pic>
      <p:pic>
        <p:nvPicPr>
          <p:cNvPr id="3" name="Picture 2">
            <a:extLst>
              <a:ext uri="{FF2B5EF4-FFF2-40B4-BE49-F238E27FC236}">
                <a16:creationId xmlns:a16="http://schemas.microsoft.com/office/drawing/2014/main" id="{6820EDF4-DAFF-9217-AEAA-AEE4BB658980}"/>
              </a:ext>
            </a:extLst>
          </p:cNvPr>
          <p:cNvPicPr>
            <a:picLocks noChangeAspect="1"/>
          </p:cNvPicPr>
          <p:nvPr/>
        </p:nvPicPr>
        <p:blipFill>
          <a:blip r:embed="rId4"/>
          <a:stretch>
            <a:fillRect/>
          </a:stretch>
        </p:blipFill>
        <p:spPr>
          <a:xfrm rot="805428">
            <a:off x="8083965" y="1512797"/>
            <a:ext cx="3230749" cy="4858268"/>
          </a:xfrm>
          <a:prstGeom prst="rect">
            <a:avLst/>
          </a:prstGeom>
        </p:spPr>
      </p:pic>
    </p:spTree>
    <p:extLst>
      <p:ext uri="{BB962C8B-B14F-4D97-AF65-F5344CB8AC3E}">
        <p14:creationId xmlns:p14="http://schemas.microsoft.com/office/powerpoint/2010/main" val="1539524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txBox="1">
            <a:spLocks noGrp="1"/>
          </p:cNvSpPr>
          <p:nvPr>
            <p:ph type="title" idx="4294967295"/>
          </p:nvPr>
        </p:nvSpPr>
        <p:spPr>
          <a:xfrm>
            <a:off x="120171" y="238485"/>
            <a:ext cx="8477371" cy="142192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MSE ICB Executive                                                PSS support requirements</a:t>
            </a:r>
            <a:endParaRPr lang="en-GB" sz="4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3566315-4B39-5DD8-DEF8-3C7E9D77B518}"/>
              </a:ext>
            </a:extLst>
          </p:cNvPr>
          <p:cNvSpPr txBox="1"/>
          <p:nvPr/>
        </p:nvSpPr>
        <p:spPr>
          <a:xfrm>
            <a:off x="127523" y="1857365"/>
            <a:ext cx="4301177" cy="369332"/>
          </a:xfrm>
          <a:prstGeom prst="rect">
            <a:avLst/>
          </a:prstGeom>
          <a:noFill/>
        </p:spPr>
        <p:txBody>
          <a:bodyPr wrap="none" rtlCol="0">
            <a:spAutoFit/>
          </a:bodyPr>
          <a:lstStyle/>
          <a:p>
            <a:r>
              <a:rPr lang="en-GB" b="1" dirty="0">
                <a:solidFill>
                  <a:schemeClr val="bg1"/>
                </a:solidFill>
                <a:latin typeface="Arial" panose="020B0604020202020204" pitchFamily="34" charset="0"/>
                <a:cs typeface="Arial" panose="020B0604020202020204" pitchFamily="34" charset="0"/>
              </a:rPr>
              <a:t>From the NHS Patient Safety Strategy</a:t>
            </a:r>
          </a:p>
        </p:txBody>
      </p:sp>
      <p:sp>
        <p:nvSpPr>
          <p:cNvPr id="4" name="Rectangle: Rounded Corners 3">
            <a:extLst>
              <a:ext uri="{FF2B5EF4-FFF2-40B4-BE49-F238E27FC236}">
                <a16:creationId xmlns:a16="http://schemas.microsoft.com/office/drawing/2014/main" id="{9481BCCA-F02B-F5F4-0ECC-CA15FBB221B8}"/>
              </a:ext>
            </a:extLst>
          </p:cNvPr>
          <p:cNvSpPr/>
          <p:nvPr/>
        </p:nvSpPr>
        <p:spPr>
          <a:xfrm>
            <a:off x="10405241" y="3148375"/>
            <a:ext cx="1571994" cy="2511972"/>
          </a:xfrm>
          <a:prstGeom prst="roundRect">
            <a:avLst/>
          </a:prstGeom>
          <a:solidFill>
            <a:schemeClr val="accent1">
              <a:lumMod val="40000"/>
              <a:lumOff val="60000"/>
            </a:schemeClr>
          </a:solidFill>
          <a:ln w="5715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All Board members should be aware of and support the PSS’s role and </a:t>
            </a:r>
            <a:r>
              <a:rPr lang="en-GB" sz="1600" b="1" dirty="0">
                <a:solidFill>
                  <a:schemeClr val="tx1"/>
                </a:solidFill>
                <a:latin typeface="Arial" panose="020B0604020202020204" pitchFamily="34" charset="0"/>
                <a:cs typeface="Arial" panose="020B0604020202020204" pitchFamily="34" charset="0"/>
              </a:rPr>
              <a:t>discuss as a board agenda item</a:t>
            </a:r>
          </a:p>
        </p:txBody>
      </p:sp>
      <p:sp>
        <p:nvSpPr>
          <p:cNvPr id="8" name="Rectangle: Rounded Corners 7">
            <a:extLst>
              <a:ext uri="{FF2B5EF4-FFF2-40B4-BE49-F238E27FC236}">
                <a16:creationId xmlns:a16="http://schemas.microsoft.com/office/drawing/2014/main" id="{BD58D644-0216-52AB-8FA7-2BEFD8058E9E}"/>
              </a:ext>
            </a:extLst>
          </p:cNvPr>
          <p:cNvSpPr/>
          <p:nvPr/>
        </p:nvSpPr>
        <p:spPr>
          <a:xfrm>
            <a:off x="6979335" y="2690649"/>
            <a:ext cx="3274670" cy="1713712"/>
          </a:xfrm>
          <a:prstGeom prst="roundRect">
            <a:avLst/>
          </a:prstGeom>
          <a:solidFill>
            <a:schemeClr val="accent1">
              <a:lumMod val="40000"/>
              <a:lumOff val="60000"/>
            </a:schemeClr>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Arial" panose="020B0604020202020204" pitchFamily="34" charset="0"/>
                <a:cs typeface="Arial" panose="020B0604020202020204" pitchFamily="34" charset="0"/>
              </a:rPr>
              <a:t>An </a:t>
            </a:r>
            <a:r>
              <a:rPr lang="en-GB" sz="1600" b="1" dirty="0">
                <a:solidFill>
                  <a:schemeClr val="tx1"/>
                </a:solidFill>
                <a:latin typeface="Arial" panose="020B0604020202020204" pitchFamily="34" charset="0"/>
                <a:cs typeface="Arial" panose="020B0604020202020204" pitchFamily="34" charset="0"/>
              </a:rPr>
              <a:t>executive lead for patient safety should be identified </a:t>
            </a:r>
            <a:r>
              <a:rPr lang="en-GB" sz="1600" dirty="0">
                <a:solidFill>
                  <a:schemeClr val="tx1"/>
                </a:solidFill>
                <a:latin typeface="Arial" panose="020B0604020202020204" pitchFamily="34" charset="0"/>
                <a:cs typeface="Arial" panose="020B0604020202020204" pitchFamily="34" charset="0"/>
              </a:rPr>
              <a:t>as the direct contact point for the PSS.  The PSS should also link with the NED who leads on patient safety</a:t>
            </a:r>
          </a:p>
        </p:txBody>
      </p:sp>
      <p:sp>
        <p:nvSpPr>
          <p:cNvPr id="9" name="Rectangle: Rounded Corners 8">
            <a:extLst>
              <a:ext uri="{FF2B5EF4-FFF2-40B4-BE49-F238E27FC236}">
                <a16:creationId xmlns:a16="http://schemas.microsoft.com/office/drawing/2014/main" id="{BE112BE5-4ED9-D82A-46DC-309A9BA82B20}"/>
              </a:ext>
            </a:extLst>
          </p:cNvPr>
          <p:cNvSpPr/>
          <p:nvPr/>
        </p:nvSpPr>
        <p:spPr>
          <a:xfrm>
            <a:off x="3553429" y="2680139"/>
            <a:ext cx="3274670" cy="1713712"/>
          </a:xfrm>
          <a:prstGeom prst="roundRect">
            <a:avLst/>
          </a:prstGeom>
          <a:solidFill>
            <a:schemeClr val="accent1">
              <a:lumMod val="40000"/>
              <a:lumOff val="60000"/>
            </a:schemeClr>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GB" sz="1600" dirty="0">
                <a:solidFill>
                  <a:schemeClr val="tx1"/>
                </a:solidFill>
                <a:latin typeface="Arial" panose="020B0604020202020204" pitchFamily="34" charset="0"/>
                <a:cs typeface="Arial" panose="020B0604020202020204" pitchFamily="34" charset="0"/>
              </a:rPr>
              <a:t>The PSS’s </a:t>
            </a:r>
            <a:r>
              <a:rPr lang="en-GB" sz="1600" b="1" dirty="0">
                <a:solidFill>
                  <a:schemeClr val="tx1"/>
                </a:solidFill>
                <a:latin typeface="Arial" panose="020B0604020202020204" pitchFamily="34" charset="0"/>
                <a:cs typeface="Arial" panose="020B0604020202020204" pitchFamily="34" charset="0"/>
              </a:rPr>
              <a:t>name(s) has been provided to NHSEI</a:t>
            </a:r>
            <a:r>
              <a:rPr lang="en-GB" sz="1600" dirty="0">
                <a:solidFill>
                  <a:schemeClr val="tx1"/>
                </a:solidFill>
                <a:latin typeface="Arial" panose="020B0604020202020204" pitchFamily="34" charset="0"/>
                <a:cs typeface="Arial" panose="020B0604020202020204" pitchFamily="34" charset="0"/>
              </a:rPr>
              <a:t> by executive lead for patient safety</a:t>
            </a:r>
          </a:p>
        </p:txBody>
      </p:sp>
      <p:sp>
        <p:nvSpPr>
          <p:cNvPr id="10" name="Rectangle: Rounded Corners 9">
            <a:extLst>
              <a:ext uri="{FF2B5EF4-FFF2-40B4-BE49-F238E27FC236}">
                <a16:creationId xmlns:a16="http://schemas.microsoft.com/office/drawing/2014/main" id="{84F78A40-F18E-52E2-2376-62EB3F4CD5B2}"/>
              </a:ext>
            </a:extLst>
          </p:cNvPr>
          <p:cNvSpPr/>
          <p:nvPr/>
        </p:nvSpPr>
        <p:spPr>
          <a:xfrm>
            <a:off x="127523" y="2680139"/>
            <a:ext cx="3274670" cy="1713712"/>
          </a:xfrm>
          <a:prstGeom prst="roundRect">
            <a:avLst/>
          </a:prstGeom>
          <a:solidFill>
            <a:schemeClr val="accent1">
              <a:lumMod val="40000"/>
              <a:lumOff val="60000"/>
            </a:schemeClr>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The Patient Safety Specialist </a:t>
            </a:r>
            <a:r>
              <a:rPr lang="en-GB" sz="1600" b="1" dirty="0">
                <a:solidFill>
                  <a:schemeClr val="tx1"/>
                </a:solidFill>
                <a:latin typeface="Arial" panose="020B0604020202020204" pitchFamily="34" charset="0"/>
                <a:cs typeface="Arial" panose="020B0604020202020204" pitchFamily="34" charset="0"/>
              </a:rPr>
              <a:t>was required to be identified by Apr-21</a:t>
            </a:r>
            <a:r>
              <a:rPr lang="en-GB" sz="1600" dirty="0">
                <a:solidFill>
                  <a:schemeClr val="tx1"/>
                </a:solidFill>
                <a:latin typeface="Arial" panose="020B0604020202020204" pitchFamily="34" charset="0"/>
                <a:cs typeface="Arial" panose="020B0604020202020204" pitchFamily="34" charset="0"/>
              </a:rPr>
              <a:t>. The expectation is 1FTE at band 8 range, but this may be a shared role, or more than 1FTE across large organisations</a:t>
            </a:r>
          </a:p>
        </p:txBody>
      </p:sp>
      <p:sp>
        <p:nvSpPr>
          <p:cNvPr id="12" name="Rectangle: Rounded Corners 11">
            <a:extLst>
              <a:ext uri="{FF2B5EF4-FFF2-40B4-BE49-F238E27FC236}">
                <a16:creationId xmlns:a16="http://schemas.microsoft.com/office/drawing/2014/main" id="{6FA6B69E-F7BC-6E98-A7EB-AA440A74977A}"/>
              </a:ext>
            </a:extLst>
          </p:cNvPr>
          <p:cNvSpPr/>
          <p:nvPr/>
        </p:nvSpPr>
        <p:spPr>
          <a:xfrm>
            <a:off x="7042031" y="4590802"/>
            <a:ext cx="3211974" cy="1613801"/>
          </a:xfrm>
          <a:prstGeom prst="roundRect">
            <a:avLst/>
          </a:prstGeom>
          <a:solidFill>
            <a:schemeClr val="accent1">
              <a:lumMod val="40000"/>
              <a:lumOff val="60000"/>
            </a:schemeClr>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There </a:t>
            </a:r>
            <a:r>
              <a:rPr lang="en-GB" sz="1600" b="1" dirty="0">
                <a:solidFill>
                  <a:schemeClr val="tx1"/>
                </a:solidFill>
                <a:latin typeface="Arial" panose="020B0604020202020204" pitchFamily="34" charset="0"/>
                <a:cs typeface="Arial" panose="020B0604020202020204" pitchFamily="34" charset="0"/>
              </a:rPr>
              <a:t>should be sufficient support/coaching/mentoring </a:t>
            </a:r>
            <a:r>
              <a:rPr lang="en-GB" sz="1600" dirty="0">
                <a:solidFill>
                  <a:schemeClr val="tx1"/>
                </a:solidFill>
                <a:latin typeface="Arial" panose="020B0604020202020204" pitchFamily="34" charset="0"/>
                <a:cs typeface="Arial" panose="020B0604020202020204" pitchFamily="34" charset="0"/>
              </a:rPr>
              <a:t>in place for the PSS to progress their personal and leadership development</a:t>
            </a:r>
          </a:p>
        </p:txBody>
      </p:sp>
      <p:sp>
        <p:nvSpPr>
          <p:cNvPr id="13" name="Rectangle: Rounded Corners 12">
            <a:extLst>
              <a:ext uri="{FF2B5EF4-FFF2-40B4-BE49-F238E27FC236}">
                <a16:creationId xmlns:a16="http://schemas.microsoft.com/office/drawing/2014/main" id="{80FC87FA-DA55-AA05-0DC5-086D7A698100}"/>
              </a:ext>
            </a:extLst>
          </p:cNvPr>
          <p:cNvSpPr/>
          <p:nvPr/>
        </p:nvSpPr>
        <p:spPr>
          <a:xfrm>
            <a:off x="3553429" y="4578073"/>
            <a:ext cx="3337366" cy="1613801"/>
          </a:xfrm>
          <a:prstGeom prst="roundRect">
            <a:avLst/>
          </a:prstGeom>
          <a:solidFill>
            <a:schemeClr val="accent1">
              <a:lumMod val="40000"/>
              <a:lumOff val="60000"/>
            </a:schemeClr>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latin typeface="Arial" panose="020B0604020202020204" pitchFamily="34" charset="0"/>
                <a:cs typeface="Arial" panose="020B0604020202020204" pitchFamily="34" charset="0"/>
              </a:rPr>
              <a:t>The PSS should be provided with sufficient resources </a:t>
            </a:r>
            <a:r>
              <a:rPr lang="en-GB" sz="1600" dirty="0">
                <a:solidFill>
                  <a:schemeClr val="tx1"/>
                </a:solidFill>
                <a:latin typeface="Arial" panose="020B0604020202020204" pitchFamily="34" charset="0"/>
                <a:cs typeface="Arial" panose="020B0604020202020204" pitchFamily="34" charset="0"/>
              </a:rPr>
              <a:t>to undertake their role, network and complete the patient safety training requirements</a:t>
            </a:r>
          </a:p>
        </p:txBody>
      </p:sp>
      <p:sp>
        <p:nvSpPr>
          <p:cNvPr id="14" name="Rectangle: Rounded Corners 13">
            <a:extLst>
              <a:ext uri="{FF2B5EF4-FFF2-40B4-BE49-F238E27FC236}">
                <a16:creationId xmlns:a16="http://schemas.microsoft.com/office/drawing/2014/main" id="{7E730F0D-CEA1-E8FB-89FE-1890A9EED292}"/>
              </a:ext>
            </a:extLst>
          </p:cNvPr>
          <p:cNvSpPr/>
          <p:nvPr/>
        </p:nvSpPr>
        <p:spPr>
          <a:xfrm>
            <a:off x="120171" y="4590803"/>
            <a:ext cx="3274670" cy="1613801"/>
          </a:xfrm>
          <a:prstGeom prst="roundRect">
            <a:avLst/>
          </a:prstGeom>
          <a:solidFill>
            <a:schemeClr val="accent1">
              <a:lumMod val="40000"/>
              <a:lumOff val="60000"/>
            </a:schemeClr>
          </a:solidFill>
          <a:ln w="57150">
            <a:solidFill>
              <a:schemeClr val="accent4">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latin typeface="Arial" panose="020B0604020202020204" pitchFamily="34" charset="0"/>
                <a:cs typeface="Arial" panose="020B0604020202020204" pitchFamily="34" charset="0"/>
              </a:rPr>
              <a:t>The</a:t>
            </a:r>
            <a:r>
              <a:rPr lang="en-GB" sz="1800" dirty="0">
                <a:latin typeface="Arial" panose="020B0604020202020204" pitchFamily="34" charset="0"/>
                <a:cs typeface="Arial" panose="020B0604020202020204" pitchFamily="34" charset="0"/>
              </a:rPr>
              <a:t> </a:t>
            </a:r>
            <a:r>
              <a:rPr lang="en-GB" sz="1600" dirty="0">
                <a:solidFill>
                  <a:schemeClr val="tx1"/>
                </a:solidFill>
                <a:latin typeface="Arial" panose="020B0604020202020204" pitchFamily="34" charset="0"/>
                <a:cs typeface="Arial" panose="020B0604020202020204" pitchFamily="34" charset="0"/>
              </a:rPr>
              <a:t>PSS priorities document (circulated Jan ) should be reviewed and a </a:t>
            </a:r>
            <a:r>
              <a:rPr lang="en-GB" sz="1600" b="1" dirty="0">
                <a:solidFill>
                  <a:schemeClr val="tx1"/>
                </a:solidFill>
                <a:latin typeface="Arial" panose="020B0604020202020204" pitchFamily="34" charset="0"/>
                <a:cs typeface="Arial" panose="020B0604020202020204" pitchFamily="34" charset="0"/>
              </a:rPr>
              <a:t>PSS work plan agreed with the patient safety executive lead</a:t>
            </a:r>
          </a:p>
        </p:txBody>
      </p:sp>
    </p:spTree>
    <p:extLst>
      <p:ext uri="{BB962C8B-B14F-4D97-AF65-F5344CB8AC3E}">
        <p14:creationId xmlns:p14="http://schemas.microsoft.com/office/powerpoint/2010/main" val="39413933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txBox="1">
            <a:spLocks noGrp="1"/>
          </p:cNvSpPr>
          <p:nvPr>
            <p:ph type="title" idx="4294967295"/>
          </p:nvPr>
        </p:nvSpPr>
        <p:spPr>
          <a:xfrm>
            <a:off x="120171" y="204347"/>
            <a:ext cx="7726003" cy="156966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800" b="1"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Patient Safety Specialist  Eight Key Priorities </a:t>
            </a:r>
          </a:p>
        </p:txBody>
      </p:sp>
      <p:sp>
        <p:nvSpPr>
          <p:cNvPr id="3" name="TextBox 2">
            <a:extLst>
              <a:ext uri="{FF2B5EF4-FFF2-40B4-BE49-F238E27FC236}">
                <a16:creationId xmlns:a16="http://schemas.microsoft.com/office/drawing/2014/main" id="{43566315-4B39-5DD8-DEF8-3C7E9D77B518}"/>
              </a:ext>
            </a:extLst>
          </p:cNvPr>
          <p:cNvSpPr txBox="1"/>
          <p:nvPr/>
        </p:nvSpPr>
        <p:spPr>
          <a:xfrm>
            <a:off x="120171" y="2025667"/>
            <a:ext cx="2544286" cy="369332"/>
          </a:xfrm>
          <a:prstGeom prst="rect">
            <a:avLst/>
          </a:prstGeom>
          <a:noFill/>
        </p:spPr>
        <p:txBody>
          <a:bodyPr wrap="none" rtlCol="0">
            <a:spAutoFit/>
          </a:bodyPr>
          <a:lstStyle/>
          <a:p>
            <a:r>
              <a:rPr lang="en-GB" dirty="0">
                <a:solidFill>
                  <a:schemeClr val="bg1"/>
                </a:solidFill>
                <a:latin typeface="Arial" panose="020B0604020202020204" pitchFamily="34" charset="0"/>
                <a:cs typeface="Arial" panose="020B0604020202020204" pitchFamily="34" charset="0"/>
              </a:rPr>
              <a:t>Revised January 2023 </a:t>
            </a:r>
          </a:p>
        </p:txBody>
      </p:sp>
      <p:sp>
        <p:nvSpPr>
          <p:cNvPr id="4" name="Rectangle: Rounded Corners 3">
            <a:extLst>
              <a:ext uri="{FF2B5EF4-FFF2-40B4-BE49-F238E27FC236}">
                <a16:creationId xmlns:a16="http://schemas.microsoft.com/office/drawing/2014/main" id="{9481BCCA-F02B-F5F4-0ECC-CA15FBB221B8}"/>
              </a:ext>
            </a:extLst>
          </p:cNvPr>
          <p:cNvSpPr/>
          <p:nvPr/>
        </p:nvSpPr>
        <p:spPr>
          <a:xfrm>
            <a:off x="55764" y="4725217"/>
            <a:ext cx="2880000" cy="1613801"/>
          </a:xfrm>
          <a:prstGeom prst="roundRect">
            <a:avLst/>
          </a:prstGeom>
          <a:solidFill>
            <a:srgbClr val="FFC000"/>
          </a:solidFill>
          <a:ln w="190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i="0" u="none" strike="noStrike" kern="1200" dirty="0">
                <a:solidFill>
                  <a:srgbClr val="000000"/>
                </a:solidFill>
                <a:effectLst/>
                <a:latin typeface="Arial" panose="020B0604020202020204" pitchFamily="34" charset="0"/>
                <a:cs typeface="Arial" panose="020B0604020202020204" pitchFamily="34" charset="0"/>
              </a:rPr>
              <a:t>Implement the Framework for Involving Patients in Patient Safety</a:t>
            </a:r>
            <a:endParaRPr lang="en-GB" sz="1800" i="0" u="none" strike="noStrike" dirty="0">
              <a:effectLst/>
              <a:latin typeface="Arial" panose="020B0604020202020204" pitchFamily="34" charset="0"/>
            </a:endParaRPr>
          </a:p>
        </p:txBody>
      </p:sp>
      <p:sp>
        <p:nvSpPr>
          <p:cNvPr id="8" name="Rectangle: Rounded Corners 7">
            <a:extLst>
              <a:ext uri="{FF2B5EF4-FFF2-40B4-BE49-F238E27FC236}">
                <a16:creationId xmlns:a16="http://schemas.microsoft.com/office/drawing/2014/main" id="{BD58D644-0216-52AB-8FA7-2BEFD8058E9E}"/>
              </a:ext>
            </a:extLst>
          </p:cNvPr>
          <p:cNvSpPr/>
          <p:nvPr/>
        </p:nvSpPr>
        <p:spPr>
          <a:xfrm>
            <a:off x="55764" y="2859756"/>
            <a:ext cx="2880000" cy="1613801"/>
          </a:xfrm>
          <a:prstGeom prst="roundRect">
            <a:avLst/>
          </a:prstGeom>
          <a:solidFill>
            <a:srgbClr val="FFC000"/>
          </a:solidFill>
          <a:ln w="190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0" i="0" u="none" strike="noStrike" kern="1200" dirty="0">
                <a:solidFill>
                  <a:srgbClr val="000000"/>
                </a:solidFill>
                <a:effectLst/>
                <a:latin typeface="Arial" panose="020B0604020202020204" pitchFamily="34" charset="0"/>
                <a:cs typeface="Arial" panose="020B0604020202020204" pitchFamily="34" charset="0"/>
              </a:rPr>
              <a:t>Transition from NRLS and STEIS to Learning from Patient Safety Events (LFPSE)</a:t>
            </a:r>
            <a:endParaRPr lang="en-GB" sz="1800" b="0" i="0" u="none" strike="noStrike" dirty="0">
              <a:effectLst/>
              <a:latin typeface="Arial" panose="020B0604020202020204" pitchFamily="34" charset="0"/>
            </a:endParaRPr>
          </a:p>
        </p:txBody>
      </p:sp>
      <p:sp>
        <p:nvSpPr>
          <p:cNvPr id="9" name="Rectangle: Rounded Corners 8">
            <a:extLst>
              <a:ext uri="{FF2B5EF4-FFF2-40B4-BE49-F238E27FC236}">
                <a16:creationId xmlns:a16="http://schemas.microsoft.com/office/drawing/2014/main" id="{BE112BE5-4ED9-D82A-46DC-309A9BA82B20}"/>
              </a:ext>
            </a:extLst>
          </p:cNvPr>
          <p:cNvSpPr/>
          <p:nvPr/>
        </p:nvSpPr>
        <p:spPr>
          <a:xfrm>
            <a:off x="6188672" y="4605162"/>
            <a:ext cx="2880000" cy="1613801"/>
          </a:xfrm>
          <a:prstGeom prst="roundRect">
            <a:avLst/>
          </a:prstGeom>
          <a:solidFill>
            <a:srgbClr val="FFC000"/>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GB" dirty="0">
                <a:solidFill>
                  <a:srgbClr val="000000"/>
                </a:solidFill>
                <a:latin typeface="Arial" panose="020B0604020202020204" pitchFamily="34" charset="0"/>
                <a:cs typeface="Arial" panose="020B0604020202020204" pitchFamily="34" charset="0"/>
              </a:rPr>
              <a:t>Addressing Patient Safety Improvement </a:t>
            </a:r>
          </a:p>
        </p:txBody>
      </p:sp>
      <p:sp>
        <p:nvSpPr>
          <p:cNvPr id="10" name="Rectangle: Rounded Corners 9">
            <a:extLst>
              <a:ext uri="{FF2B5EF4-FFF2-40B4-BE49-F238E27FC236}">
                <a16:creationId xmlns:a16="http://schemas.microsoft.com/office/drawing/2014/main" id="{84F78A40-F18E-52E2-2376-62EB3F4CD5B2}"/>
              </a:ext>
            </a:extLst>
          </p:cNvPr>
          <p:cNvSpPr/>
          <p:nvPr/>
        </p:nvSpPr>
        <p:spPr>
          <a:xfrm>
            <a:off x="9192312" y="2859754"/>
            <a:ext cx="2880000" cy="1613801"/>
          </a:xfrm>
          <a:prstGeom prst="roundRect">
            <a:avLst/>
          </a:prstGeom>
          <a:solidFill>
            <a:srgbClr val="FFC000"/>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r>
              <a:rPr lang="en-GB" dirty="0">
                <a:solidFill>
                  <a:srgbClr val="000000"/>
                </a:solidFill>
                <a:latin typeface="Arial" panose="020B0604020202020204" pitchFamily="34" charset="0"/>
                <a:cs typeface="Arial" panose="020B0604020202020204" pitchFamily="34" charset="0"/>
              </a:rPr>
              <a:t>Responding to National Patient Safety Alerts</a:t>
            </a:r>
          </a:p>
        </p:txBody>
      </p:sp>
      <p:sp>
        <p:nvSpPr>
          <p:cNvPr id="11" name="Rectangle: Rounded Corners 10">
            <a:extLst>
              <a:ext uri="{FF2B5EF4-FFF2-40B4-BE49-F238E27FC236}">
                <a16:creationId xmlns:a16="http://schemas.microsoft.com/office/drawing/2014/main" id="{8C6F97A3-C1F0-A67D-5C4D-B71F6F07EF9F}"/>
              </a:ext>
            </a:extLst>
          </p:cNvPr>
          <p:cNvSpPr/>
          <p:nvPr/>
        </p:nvSpPr>
        <p:spPr>
          <a:xfrm>
            <a:off x="9192312" y="4596283"/>
            <a:ext cx="2880000" cy="1613801"/>
          </a:xfrm>
          <a:prstGeom prst="roundRect">
            <a:avLst/>
          </a:prstGeom>
          <a:solidFill>
            <a:srgbClr val="FFC000"/>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lnSpc>
                <a:spcPct val="100000"/>
              </a:lnSpc>
              <a:spcBef>
                <a:spcPts val="0"/>
              </a:spcBef>
            </a:pPr>
            <a:r>
              <a:rPr lang="en-GB" dirty="0">
                <a:solidFill>
                  <a:srgbClr val="000000"/>
                </a:solidFill>
                <a:latin typeface="Arial" panose="020B0604020202020204" pitchFamily="34" charset="0"/>
                <a:cs typeface="Arial" panose="020B0604020202020204" pitchFamily="34" charset="0"/>
              </a:rPr>
              <a:t>Implementing Medical Examiners </a:t>
            </a:r>
          </a:p>
        </p:txBody>
      </p:sp>
      <p:sp>
        <p:nvSpPr>
          <p:cNvPr id="12" name="Rectangle: Rounded Corners 11">
            <a:extLst>
              <a:ext uri="{FF2B5EF4-FFF2-40B4-BE49-F238E27FC236}">
                <a16:creationId xmlns:a16="http://schemas.microsoft.com/office/drawing/2014/main" id="{6FA6B69E-F7BC-6E98-A7EB-AA440A74977A}"/>
              </a:ext>
            </a:extLst>
          </p:cNvPr>
          <p:cNvSpPr/>
          <p:nvPr/>
        </p:nvSpPr>
        <p:spPr>
          <a:xfrm>
            <a:off x="3101280" y="2859755"/>
            <a:ext cx="2880000" cy="1613801"/>
          </a:xfrm>
          <a:prstGeom prst="roundRect">
            <a:avLst/>
          </a:prstGeom>
          <a:solidFill>
            <a:srgbClr val="FFC000"/>
          </a:solidFill>
          <a:ln w="190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0000"/>
                </a:solidFill>
                <a:latin typeface="Arial" panose="020B0604020202020204" pitchFamily="34" charset="0"/>
                <a:cs typeface="Arial" panose="020B0604020202020204" pitchFamily="34" charset="0"/>
              </a:rPr>
              <a:t>Involvement in implementing the new Patient Safety Incident Response Framework (PSIRF)</a:t>
            </a:r>
          </a:p>
        </p:txBody>
      </p:sp>
      <p:sp>
        <p:nvSpPr>
          <p:cNvPr id="13" name="Rectangle: Rounded Corners 12">
            <a:extLst>
              <a:ext uri="{FF2B5EF4-FFF2-40B4-BE49-F238E27FC236}">
                <a16:creationId xmlns:a16="http://schemas.microsoft.com/office/drawing/2014/main" id="{80FC87FA-DA55-AA05-0DC5-086D7A698100}"/>
              </a:ext>
            </a:extLst>
          </p:cNvPr>
          <p:cNvSpPr/>
          <p:nvPr/>
        </p:nvSpPr>
        <p:spPr>
          <a:xfrm>
            <a:off x="3122218" y="4705826"/>
            <a:ext cx="2880000" cy="1613801"/>
          </a:xfrm>
          <a:prstGeom prst="roundRect">
            <a:avLst/>
          </a:prstGeom>
          <a:solidFill>
            <a:srgbClr val="FFC000"/>
          </a:solidFill>
          <a:ln w="19050">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lnSpc>
                <a:spcPct val="100000"/>
              </a:lnSpc>
              <a:spcBef>
                <a:spcPts val="0"/>
              </a:spcBef>
            </a:pPr>
            <a:r>
              <a:rPr lang="en-GB" dirty="0">
                <a:solidFill>
                  <a:srgbClr val="000000"/>
                </a:solidFill>
                <a:latin typeface="Arial" panose="020B0604020202020204" pitchFamily="34" charset="0"/>
                <a:cs typeface="Arial" panose="020B0604020202020204" pitchFamily="34" charset="0"/>
              </a:rPr>
              <a:t>Improving Patient safety education and training</a:t>
            </a:r>
          </a:p>
        </p:txBody>
      </p:sp>
      <p:sp>
        <p:nvSpPr>
          <p:cNvPr id="14" name="Rectangle: Rounded Corners 13">
            <a:extLst>
              <a:ext uri="{FF2B5EF4-FFF2-40B4-BE49-F238E27FC236}">
                <a16:creationId xmlns:a16="http://schemas.microsoft.com/office/drawing/2014/main" id="{7E730F0D-CEA1-E8FB-89FE-1890A9EED292}"/>
              </a:ext>
            </a:extLst>
          </p:cNvPr>
          <p:cNvSpPr/>
          <p:nvPr/>
        </p:nvSpPr>
        <p:spPr>
          <a:xfrm>
            <a:off x="6146796" y="2859755"/>
            <a:ext cx="2880000" cy="1613801"/>
          </a:xfrm>
          <a:prstGeom prst="roundRect">
            <a:avLst/>
          </a:prstGeom>
          <a:solidFill>
            <a:srgbClr val="FFC000"/>
          </a:solidFill>
          <a:ln>
            <a:solidFill>
              <a:schemeClr val="tx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t">
              <a:lnSpc>
                <a:spcPct val="100000"/>
              </a:lnSpc>
              <a:spcBef>
                <a:spcPts val="0"/>
              </a:spcBef>
            </a:pPr>
            <a:r>
              <a:rPr lang="en-GB" dirty="0">
                <a:solidFill>
                  <a:srgbClr val="000000"/>
                </a:solidFill>
                <a:latin typeface="Arial" panose="020B0604020202020204" pitchFamily="34" charset="0"/>
                <a:cs typeface="Arial" panose="020B0604020202020204" pitchFamily="34" charset="0"/>
              </a:rPr>
              <a:t>Improving Safety Culture </a:t>
            </a:r>
          </a:p>
        </p:txBody>
      </p:sp>
      <p:pic>
        <p:nvPicPr>
          <p:cNvPr id="2" name="Picture 1">
            <a:extLst>
              <a:ext uri="{FF2B5EF4-FFF2-40B4-BE49-F238E27FC236}">
                <a16:creationId xmlns:a16="http://schemas.microsoft.com/office/drawing/2014/main" id="{548069FE-8A93-22E2-8F89-7AD92D3E9AB3}"/>
              </a:ext>
            </a:extLst>
          </p:cNvPr>
          <p:cNvPicPr>
            <a:picLocks noChangeAspect="1"/>
          </p:cNvPicPr>
          <p:nvPr/>
        </p:nvPicPr>
        <p:blipFill>
          <a:blip r:embed="rId3"/>
          <a:stretch>
            <a:fillRect/>
          </a:stretch>
        </p:blipFill>
        <p:spPr>
          <a:xfrm>
            <a:off x="5867256" y="933891"/>
            <a:ext cx="942106" cy="1206486"/>
          </a:xfrm>
          <a:prstGeom prst="rect">
            <a:avLst/>
          </a:prstGeom>
        </p:spPr>
      </p:pic>
      <p:sp>
        <p:nvSpPr>
          <p:cNvPr id="5" name="Star: 5 Points 4">
            <a:extLst>
              <a:ext uri="{FF2B5EF4-FFF2-40B4-BE49-F238E27FC236}">
                <a16:creationId xmlns:a16="http://schemas.microsoft.com/office/drawing/2014/main" id="{5E6F46E5-3CCB-CC9D-7DBA-94F9B4E6F363}"/>
              </a:ext>
            </a:extLst>
          </p:cNvPr>
          <p:cNvSpPr/>
          <p:nvPr/>
        </p:nvSpPr>
        <p:spPr>
          <a:xfrm>
            <a:off x="2378692" y="5765191"/>
            <a:ext cx="412595" cy="356828"/>
          </a:xfrm>
          <a:prstGeom prst="star5">
            <a:avLst/>
          </a:prstGeom>
          <a:solidFill>
            <a:srgbClr val="00B05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Star: 5 Points 14">
            <a:extLst>
              <a:ext uri="{FF2B5EF4-FFF2-40B4-BE49-F238E27FC236}">
                <a16:creationId xmlns:a16="http://schemas.microsoft.com/office/drawing/2014/main" id="{22B13F4E-DB3A-ED82-A3F0-29732BF76843}"/>
              </a:ext>
            </a:extLst>
          </p:cNvPr>
          <p:cNvSpPr/>
          <p:nvPr/>
        </p:nvSpPr>
        <p:spPr>
          <a:xfrm>
            <a:off x="5444535" y="5761479"/>
            <a:ext cx="412595" cy="356828"/>
          </a:xfrm>
          <a:prstGeom prst="star5">
            <a:avLst/>
          </a:prstGeom>
          <a:solidFill>
            <a:srgbClr val="00B05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Star: 5 Points 15">
            <a:extLst>
              <a:ext uri="{FF2B5EF4-FFF2-40B4-BE49-F238E27FC236}">
                <a16:creationId xmlns:a16="http://schemas.microsoft.com/office/drawing/2014/main" id="{E425D38C-EAFC-98AE-9EB2-8E9A28516755}"/>
              </a:ext>
            </a:extLst>
          </p:cNvPr>
          <p:cNvSpPr/>
          <p:nvPr/>
        </p:nvSpPr>
        <p:spPr>
          <a:xfrm>
            <a:off x="5436133" y="4018181"/>
            <a:ext cx="412595" cy="356828"/>
          </a:xfrm>
          <a:prstGeom prst="star5">
            <a:avLst/>
          </a:prstGeom>
          <a:solidFill>
            <a:srgbClr val="00B05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15218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3DDA6F-75EB-B05A-E09B-56A654F2EEB3}"/>
              </a:ext>
            </a:extLst>
          </p:cNvPr>
          <p:cNvSpPr txBox="1">
            <a:spLocks noGrp="1"/>
          </p:cNvSpPr>
          <p:nvPr>
            <p:ph type="title" idx="4294967295"/>
          </p:nvPr>
        </p:nvSpPr>
        <p:spPr>
          <a:xfrm>
            <a:off x="138323" y="135510"/>
            <a:ext cx="7873068"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6A23A0"/>
                </a:solidFill>
                <a:latin typeface="Arial" panose="020B0604020202020204" pitchFamily="34" charset="0"/>
                <a:cs typeface="Arial" panose="020B0604020202020204" pitchFamily="34" charset="0"/>
              </a:rPr>
              <a:t>Implement the Framework for Involving Patients in Patient Safety</a:t>
            </a:r>
            <a:endParaRPr kumimoji="0" lang="en-GB" sz="3600" b="1" i="0" u="none" strike="noStrike" kern="1200" cap="none" spc="0" normalizeH="0" baseline="0" noProof="0" dirty="0">
              <a:ln>
                <a:noFill/>
              </a:ln>
              <a:solidFill>
                <a:srgbClr val="6A23A0"/>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CBA29036-63C6-8240-43B4-B71593B8F899}"/>
              </a:ext>
            </a:extLst>
          </p:cNvPr>
          <p:cNvSpPr txBox="1"/>
          <p:nvPr/>
        </p:nvSpPr>
        <p:spPr>
          <a:xfrm>
            <a:off x="264415" y="1776907"/>
            <a:ext cx="7746976" cy="4924425"/>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benefits of Patient Safety Partners (PSPs) involvement include:</a:t>
            </a:r>
          </a:p>
          <a:p>
            <a:endParaRPr lang="en-GB"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Supporting</a:t>
            </a:r>
            <a:r>
              <a:rPr lang="en-GB" dirty="0">
                <a:latin typeface="Arial" panose="020B0604020202020204" pitchFamily="34" charset="0"/>
                <a:cs typeface="Arial" panose="020B0604020202020204" pitchFamily="34" charset="0"/>
              </a:rPr>
              <a:t> the organisation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To consider how processes appear and feel to patients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To prioritse of risks that need to be addressed and subsequent improvement programmes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In developing an action plan following an investigation, particularly so that actions address the needs of patients </a:t>
            </a:r>
          </a:p>
          <a:p>
            <a:pPr lvl="1"/>
            <a:endParaRPr lang="en-GB" dirty="0">
              <a:latin typeface="Arial" panose="020B0604020202020204" pitchFamily="34" charset="0"/>
              <a:cs typeface="Arial" panose="020B0604020202020204" pitchFamily="34" charset="0"/>
            </a:endParaRPr>
          </a:p>
          <a:p>
            <a:r>
              <a:rPr lang="en-GB"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Helping </a:t>
            </a:r>
            <a:r>
              <a:rPr lang="en-GB" dirty="0">
                <a:latin typeface="Arial" panose="020B0604020202020204" pitchFamily="34" charset="0"/>
                <a:cs typeface="Arial" panose="020B0604020202020204" pitchFamily="34" charset="0"/>
              </a:rPr>
              <a:t>the organisation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Know what is important to patients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Identify risk by hearing what feels unsafe to patients </a:t>
            </a:r>
          </a:p>
          <a:p>
            <a:pPr marL="742950" lvl="1" indent="-285750">
              <a:buFont typeface="Arial" panose="020B0604020202020204" pitchFamily="34" charset="0"/>
              <a:buChar char="•"/>
            </a:pPr>
            <a:r>
              <a:rPr lang="en-GB" dirty="0">
                <a:latin typeface="Arial" panose="020B0604020202020204" pitchFamily="34" charset="0"/>
                <a:cs typeface="Arial" panose="020B0604020202020204" pitchFamily="34" charset="0"/>
              </a:rPr>
              <a:t>Produce patient information that patients understand and can access</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Overall - Promoting openness and transparency </a:t>
            </a:r>
          </a:p>
          <a:p>
            <a:pPr lvl="1"/>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p:txBody>
      </p:sp>
      <p:sp>
        <p:nvSpPr>
          <p:cNvPr id="5" name="Freeform 4" descr="Paramedic smiling in front of an ambulance">
            <a:extLst>
              <a:ext uri="{FF2B5EF4-FFF2-40B4-BE49-F238E27FC236}">
                <a16:creationId xmlns:a16="http://schemas.microsoft.com/office/drawing/2014/main" id="{C3EA35D6-53C6-F13B-F20B-6D52FE0A8FD1}"/>
              </a:ext>
            </a:extLst>
          </p:cNvPr>
          <p:cNvSpPr/>
          <p:nvPr/>
        </p:nvSpPr>
        <p:spPr>
          <a:xfrm rot="10800000">
            <a:off x="7115503" y="0"/>
            <a:ext cx="6041065" cy="7142400"/>
          </a:xfrm>
          <a:custGeom>
            <a:avLst/>
            <a:gdLst>
              <a:gd name="connsiteX0" fmla="*/ 6019800 w 6076950"/>
              <a:gd name="connsiteY0" fmla="*/ 0 h 6934200"/>
              <a:gd name="connsiteX1" fmla="*/ 3962400 w 6076950"/>
              <a:gd name="connsiteY1" fmla="*/ 6934200 h 6934200"/>
              <a:gd name="connsiteX2" fmla="*/ 0 w 6076950"/>
              <a:gd name="connsiteY2" fmla="*/ 6934200 h 6934200"/>
              <a:gd name="connsiteX3" fmla="*/ 0 w 6076950"/>
              <a:gd name="connsiteY3" fmla="*/ 57150 h 6934200"/>
              <a:gd name="connsiteX4" fmla="*/ 6076950 w 6076950"/>
              <a:gd name="connsiteY4" fmla="*/ 57150 h 6934200"/>
              <a:gd name="connsiteX5" fmla="*/ 6076950 w 6076950"/>
              <a:gd name="connsiteY5" fmla="*/ 76200 h 6934200"/>
              <a:gd name="connsiteX6" fmla="*/ 6038850 w 6076950"/>
              <a:gd name="connsiteY6" fmla="*/ 76200 h 6934200"/>
              <a:gd name="connsiteX0" fmla="*/ 6019800 w 6076950"/>
              <a:gd name="connsiteY0" fmla="*/ 0 h 6934200"/>
              <a:gd name="connsiteX1" fmla="*/ 4328702 w 6076950"/>
              <a:gd name="connsiteY1" fmla="*/ 3524250 h 6934200"/>
              <a:gd name="connsiteX2" fmla="*/ 3962400 w 6076950"/>
              <a:gd name="connsiteY2" fmla="*/ 6934200 h 6934200"/>
              <a:gd name="connsiteX3" fmla="*/ 0 w 6076950"/>
              <a:gd name="connsiteY3" fmla="*/ 6934200 h 6934200"/>
              <a:gd name="connsiteX4" fmla="*/ 0 w 6076950"/>
              <a:gd name="connsiteY4" fmla="*/ 57150 h 6934200"/>
              <a:gd name="connsiteX5" fmla="*/ 6076950 w 6076950"/>
              <a:gd name="connsiteY5" fmla="*/ 57150 h 6934200"/>
              <a:gd name="connsiteX6" fmla="*/ 6076950 w 6076950"/>
              <a:gd name="connsiteY6" fmla="*/ 76200 h 6934200"/>
              <a:gd name="connsiteX7" fmla="*/ 6038850 w 6076950"/>
              <a:gd name="connsiteY7"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3962400 w 6076950"/>
              <a:gd name="connsiteY3" fmla="*/ 6934200 h 6934200"/>
              <a:gd name="connsiteX4" fmla="*/ 0 w 6076950"/>
              <a:gd name="connsiteY4" fmla="*/ 6934200 h 6934200"/>
              <a:gd name="connsiteX5" fmla="*/ 0 w 6076950"/>
              <a:gd name="connsiteY5" fmla="*/ 57150 h 6934200"/>
              <a:gd name="connsiteX6" fmla="*/ 6076950 w 6076950"/>
              <a:gd name="connsiteY6" fmla="*/ 57150 h 6934200"/>
              <a:gd name="connsiteX7" fmla="*/ 6076950 w 6076950"/>
              <a:gd name="connsiteY7" fmla="*/ 76200 h 6934200"/>
              <a:gd name="connsiteX8" fmla="*/ 6038850 w 6076950"/>
              <a:gd name="connsiteY8"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233452 w 6076950"/>
              <a:gd name="connsiteY3" fmla="*/ 5505450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462052 w 6076950"/>
              <a:gd name="connsiteY3" fmla="*/ 4514850 h 6934200"/>
              <a:gd name="connsiteX4" fmla="*/ 4233452 w 6076950"/>
              <a:gd name="connsiteY4" fmla="*/ 5505450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3858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3858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76685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766852 w 6076950"/>
              <a:gd name="connsiteY2" fmla="*/ 3448050 h 6934200"/>
              <a:gd name="connsiteX3" fmla="*/ 4576352 w 6076950"/>
              <a:gd name="connsiteY3" fmla="*/ 4057650 h 6934200"/>
              <a:gd name="connsiteX4" fmla="*/ 4493950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93950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93950 w 6076950"/>
              <a:gd name="connsiteY4" fmla="*/ 4514850 h 6934200"/>
              <a:gd name="connsiteX5" fmla="*/ 3882578 w 6076950"/>
              <a:gd name="connsiteY5" fmla="*/ 5569246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3882578 w 6076950"/>
              <a:gd name="connsiteY4" fmla="*/ 5569246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70026 w 6076950"/>
              <a:gd name="connsiteY4" fmla="*/ 4520609 h 6934200"/>
              <a:gd name="connsiteX5" fmla="*/ 4222820 w 6076950"/>
              <a:gd name="connsiteY5" fmla="*/ 5590511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70026 w 6076950"/>
              <a:gd name="connsiteY4" fmla="*/ 4520609 h 6934200"/>
              <a:gd name="connsiteX5" fmla="*/ 4222820 w 6076950"/>
              <a:gd name="connsiteY5" fmla="*/ 5590511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608250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447336 w 6076950"/>
              <a:gd name="connsiteY1" fmla="*/ 1225845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489866 w 6076950"/>
              <a:gd name="connsiteY1" fmla="*/ 1215213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489866 w 6076950"/>
              <a:gd name="connsiteY1" fmla="*/ 1215213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00498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60115 w 6076950"/>
              <a:gd name="connsiteY9" fmla="*/ 86833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0" fmla="*/ 6009167 w 6076950"/>
              <a:gd name="connsiteY0" fmla="*/ 0 h 6881038"/>
              <a:gd name="connsiteX1" fmla="*/ 5521763 w 6076950"/>
              <a:gd name="connsiteY1" fmla="*/ 1151419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76950"/>
              <a:gd name="connsiteY0" fmla="*/ 0 h 6881038"/>
              <a:gd name="connsiteX1" fmla="*/ 5436703 w 6076950"/>
              <a:gd name="connsiteY1" fmla="*/ 1130153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76950"/>
              <a:gd name="connsiteY0" fmla="*/ 0 h 6881038"/>
              <a:gd name="connsiteX1" fmla="*/ 5511131 w 6076950"/>
              <a:gd name="connsiteY1" fmla="*/ 1140786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09167"/>
              <a:gd name="connsiteY0" fmla="*/ 0 h 6881038"/>
              <a:gd name="connsiteX1" fmla="*/ 5511131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09167 w 6009167"/>
              <a:gd name="connsiteY0" fmla="*/ 0 h 6881038"/>
              <a:gd name="connsiteX1" fmla="*/ 5521763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09167 w 6009167"/>
              <a:gd name="connsiteY0" fmla="*/ 0 h 6881038"/>
              <a:gd name="connsiteX1" fmla="*/ 5532395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41065 w 6041065"/>
              <a:gd name="connsiteY0" fmla="*/ 0 h 6881038"/>
              <a:gd name="connsiteX1" fmla="*/ 5532395 w 6041065"/>
              <a:gd name="connsiteY1" fmla="*/ 1140786 h 6881038"/>
              <a:gd name="connsiteX2" fmla="*/ 4608250 w 6041065"/>
              <a:gd name="connsiteY2" fmla="*/ 4004488 h 6881038"/>
              <a:gd name="connsiteX3" fmla="*/ 4222820 w 6041065"/>
              <a:gd name="connsiteY3" fmla="*/ 5537349 h 6881038"/>
              <a:gd name="connsiteX4" fmla="*/ 3962400 w 6041065"/>
              <a:gd name="connsiteY4" fmla="*/ 6881038 h 6881038"/>
              <a:gd name="connsiteX5" fmla="*/ 0 w 6041065"/>
              <a:gd name="connsiteY5" fmla="*/ 6881038 h 6881038"/>
              <a:gd name="connsiteX6" fmla="*/ 0 w 6041065"/>
              <a:gd name="connsiteY6" fmla="*/ 3988 h 68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1065" h="6881038">
                <a:moveTo>
                  <a:pt x="6041065" y="0"/>
                </a:moveTo>
                <a:cubicBezTo>
                  <a:pt x="5921802" y="255385"/>
                  <a:pt x="5820816" y="475143"/>
                  <a:pt x="5532395" y="1140786"/>
                </a:cubicBezTo>
                <a:cubicBezTo>
                  <a:pt x="5297137" y="1817061"/>
                  <a:pt x="4812336" y="3277044"/>
                  <a:pt x="4608250" y="4004488"/>
                </a:cubicBezTo>
                <a:cubicBezTo>
                  <a:pt x="4404164" y="4731932"/>
                  <a:pt x="4325145" y="5057924"/>
                  <a:pt x="4222820" y="5537349"/>
                </a:cubicBezTo>
                <a:lnTo>
                  <a:pt x="3962400" y="6881038"/>
                </a:lnTo>
                <a:lnTo>
                  <a:pt x="0" y="6881038"/>
                </a:lnTo>
                <a:lnTo>
                  <a:pt x="0" y="3988"/>
                </a:lnTo>
              </a:path>
            </a:pathLst>
          </a:custGeom>
          <a:solidFill>
            <a:srgbClr val="6A23A0"/>
          </a:solidFill>
          <a:ln w="38100">
            <a:solidFill>
              <a:srgbClr val="6A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218B462C-A268-7FDA-99DE-4C7191E35A6E}"/>
              </a:ext>
              <a:ext uri="{C183D7F6-B498-43B3-948B-1728B52AA6E4}">
                <adec:decorative xmlns:adec="http://schemas.microsoft.com/office/drawing/2017/decorative" val="1"/>
              </a:ext>
            </a:extLst>
          </p:cNvPr>
          <p:cNvSpPr/>
          <p:nvPr/>
        </p:nvSpPr>
        <p:spPr>
          <a:xfrm rot="4898233">
            <a:off x="7998647" y="241850"/>
            <a:ext cx="1507650" cy="1470877"/>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FDC5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6BC4CF"/>
              </a:solidFill>
            </a:endParaRPr>
          </a:p>
        </p:txBody>
      </p:sp>
      <p:sp>
        <p:nvSpPr>
          <p:cNvPr id="9" name="Freeform 8">
            <a:extLst>
              <a:ext uri="{FF2B5EF4-FFF2-40B4-BE49-F238E27FC236}">
                <a16:creationId xmlns:a16="http://schemas.microsoft.com/office/drawing/2014/main" id="{D258D1A4-F1BD-3B7E-29C8-AC9D7521006D}"/>
              </a:ext>
              <a:ext uri="{C183D7F6-B498-43B3-948B-1728B52AA6E4}">
                <adec:decorative xmlns:adec="http://schemas.microsoft.com/office/drawing/2017/decorative" val="1"/>
              </a:ext>
            </a:extLst>
          </p:cNvPr>
          <p:cNvSpPr/>
          <p:nvPr/>
        </p:nvSpPr>
        <p:spPr>
          <a:xfrm rot="2248992">
            <a:off x="7776220" y="1404491"/>
            <a:ext cx="978521" cy="954654"/>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6BC4CF"/>
              </a:solidFill>
            </a:endParaRPr>
          </a:p>
        </p:txBody>
      </p:sp>
      <p:pic>
        <p:nvPicPr>
          <p:cNvPr id="4" name="Picture 3">
            <a:extLst>
              <a:ext uri="{FF2B5EF4-FFF2-40B4-BE49-F238E27FC236}">
                <a16:creationId xmlns:a16="http://schemas.microsoft.com/office/drawing/2014/main" id="{9D3D99AC-0315-B3B9-6CF2-83BEFC88A315}"/>
              </a:ext>
            </a:extLst>
          </p:cNvPr>
          <p:cNvPicPr>
            <a:picLocks noChangeAspect="1"/>
          </p:cNvPicPr>
          <p:nvPr/>
        </p:nvPicPr>
        <p:blipFill>
          <a:blip r:embed="rId3"/>
          <a:stretch>
            <a:fillRect/>
          </a:stretch>
        </p:blipFill>
        <p:spPr>
          <a:xfrm>
            <a:off x="9743905" y="154057"/>
            <a:ext cx="1976606" cy="2789968"/>
          </a:xfrm>
          <a:prstGeom prst="rect">
            <a:avLst/>
          </a:prstGeom>
        </p:spPr>
      </p:pic>
      <p:sp>
        <p:nvSpPr>
          <p:cNvPr id="2" name="TextBox 1">
            <a:extLst>
              <a:ext uri="{FF2B5EF4-FFF2-40B4-BE49-F238E27FC236}">
                <a16:creationId xmlns:a16="http://schemas.microsoft.com/office/drawing/2014/main" id="{22FF4451-E556-53A9-FEA5-5DD0FD7F3FF9}"/>
              </a:ext>
            </a:extLst>
          </p:cNvPr>
          <p:cNvSpPr txBox="1"/>
          <p:nvPr/>
        </p:nvSpPr>
        <p:spPr>
          <a:xfrm>
            <a:off x="8269793" y="3429000"/>
            <a:ext cx="3922207" cy="2308324"/>
          </a:xfrm>
          <a:prstGeom prst="rect">
            <a:avLst/>
          </a:prstGeom>
          <a:noFill/>
        </p:spPr>
        <p:txBody>
          <a:bodyPr wrap="square" rtlCol="0">
            <a:spAutoFit/>
          </a:bodyPr>
          <a:lstStyle/>
          <a:p>
            <a:pPr algn="r"/>
            <a:r>
              <a:rPr lang="en-GB" sz="2400" i="1" dirty="0">
                <a:solidFill>
                  <a:schemeClr val="bg1"/>
                </a:solidFill>
                <a:latin typeface="Times New Roman" panose="02020603050405020304" pitchFamily="18" charset="0"/>
                <a:cs typeface="Times New Roman" panose="02020603050405020304" pitchFamily="18" charset="0"/>
              </a:rPr>
              <a:t>“Patients and their carers should be present, powerful and involved in all levels of healthcare organisations from wards to boards of  Trusts” </a:t>
            </a:r>
          </a:p>
          <a:p>
            <a:pPr algn="r"/>
            <a:r>
              <a:rPr lang="en-GB" sz="2400" i="1" dirty="0">
                <a:solidFill>
                  <a:schemeClr val="bg1"/>
                </a:solidFill>
                <a:latin typeface="Times New Roman" panose="02020603050405020304" pitchFamily="18" charset="0"/>
                <a:cs typeface="Times New Roman" panose="02020603050405020304" pitchFamily="18" charset="0"/>
              </a:rPr>
              <a:t>Don Berwick -  2013 </a:t>
            </a:r>
          </a:p>
        </p:txBody>
      </p:sp>
    </p:spTree>
    <p:extLst>
      <p:ext uri="{BB962C8B-B14F-4D97-AF65-F5344CB8AC3E}">
        <p14:creationId xmlns:p14="http://schemas.microsoft.com/office/powerpoint/2010/main" val="28094168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3DDA6F-75EB-B05A-E09B-56A654F2EEB3}"/>
              </a:ext>
            </a:extLst>
          </p:cNvPr>
          <p:cNvSpPr txBox="1">
            <a:spLocks noGrp="1"/>
          </p:cNvSpPr>
          <p:nvPr>
            <p:ph type="title" idx="4294967295"/>
          </p:nvPr>
        </p:nvSpPr>
        <p:spPr>
          <a:xfrm>
            <a:off x="138322" y="135510"/>
            <a:ext cx="8912159"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6A23A0"/>
                </a:solidFill>
                <a:latin typeface="Arial" panose="020B0604020202020204" pitchFamily="34" charset="0"/>
                <a:cs typeface="Arial" panose="020B0604020202020204" pitchFamily="34" charset="0"/>
              </a:rPr>
              <a:t>NHS Patient Safety Syllabus</a:t>
            </a:r>
            <a:br>
              <a:rPr lang="en-GB" sz="3600" b="1" dirty="0">
                <a:solidFill>
                  <a:srgbClr val="6A23A0"/>
                </a:solidFill>
                <a:latin typeface="Arial" panose="020B0604020202020204" pitchFamily="34" charset="0"/>
                <a:cs typeface="Arial" panose="020B0604020202020204" pitchFamily="34" charset="0"/>
              </a:rPr>
            </a:br>
            <a:r>
              <a:rPr lang="en-GB" sz="2800" dirty="0">
                <a:solidFill>
                  <a:srgbClr val="6A23A0"/>
                </a:solidFill>
                <a:latin typeface="Arial" panose="020B0604020202020204" pitchFamily="34" charset="0"/>
                <a:cs typeface="Arial" panose="020B0604020202020204" pitchFamily="34" charset="0"/>
              </a:rPr>
              <a:t>Figures as of 14/04/23 </a:t>
            </a:r>
            <a:br>
              <a:rPr lang="en-GB" sz="2800" dirty="0">
                <a:solidFill>
                  <a:srgbClr val="6A23A0"/>
                </a:solidFill>
                <a:latin typeface="Arial" panose="020B0604020202020204" pitchFamily="34" charset="0"/>
                <a:cs typeface="Arial" panose="020B0604020202020204" pitchFamily="34" charset="0"/>
              </a:rPr>
            </a:br>
            <a:r>
              <a:rPr lang="en-GB" sz="2000" dirty="0">
                <a:solidFill>
                  <a:srgbClr val="6A23A0"/>
                </a:solidFill>
                <a:latin typeface="Arial" panose="020B0604020202020204" pitchFamily="34" charset="0"/>
                <a:cs typeface="Arial" panose="020B0604020202020204" pitchFamily="34" charset="0"/>
              </a:rPr>
              <a:t>Overall Figures monitored by National Team</a:t>
            </a:r>
            <a:endParaRPr kumimoji="0" lang="en-GB" sz="3600" i="0" u="none" strike="noStrike" kern="1200" cap="none" spc="0" normalizeH="0" baseline="0" noProof="0" dirty="0">
              <a:ln>
                <a:noFill/>
              </a:ln>
              <a:solidFill>
                <a:srgbClr val="6A23A0"/>
              </a:solidFill>
              <a:effectLst/>
              <a:uLnTx/>
              <a:uFillTx/>
              <a:latin typeface="Arial" panose="020B0604020202020204" pitchFamily="34" charset="0"/>
              <a:ea typeface="+mn-ea"/>
              <a:cs typeface="Arial" panose="020B0604020202020204" pitchFamily="34" charset="0"/>
            </a:endParaRPr>
          </a:p>
        </p:txBody>
      </p:sp>
      <p:sp>
        <p:nvSpPr>
          <p:cNvPr id="5" name="Freeform 4" descr="Paramedic smiling in front of an ambulance">
            <a:extLst>
              <a:ext uri="{FF2B5EF4-FFF2-40B4-BE49-F238E27FC236}">
                <a16:creationId xmlns:a16="http://schemas.microsoft.com/office/drawing/2014/main" id="{C3EA35D6-53C6-F13B-F20B-6D52FE0A8FD1}"/>
              </a:ext>
            </a:extLst>
          </p:cNvPr>
          <p:cNvSpPr/>
          <p:nvPr/>
        </p:nvSpPr>
        <p:spPr>
          <a:xfrm rot="10800000">
            <a:off x="8660411" y="0"/>
            <a:ext cx="6041065" cy="7142400"/>
          </a:xfrm>
          <a:custGeom>
            <a:avLst/>
            <a:gdLst>
              <a:gd name="connsiteX0" fmla="*/ 6019800 w 6076950"/>
              <a:gd name="connsiteY0" fmla="*/ 0 h 6934200"/>
              <a:gd name="connsiteX1" fmla="*/ 3962400 w 6076950"/>
              <a:gd name="connsiteY1" fmla="*/ 6934200 h 6934200"/>
              <a:gd name="connsiteX2" fmla="*/ 0 w 6076950"/>
              <a:gd name="connsiteY2" fmla="*/ 6934200 h 6934200"/>
              <a:gd name="connsiteX3" fmla="*/ 0 w 6076950"/>
              <a:gd name="connsiteY3" fmla="*/ 57150 h 6934200"/>
              <a:gd name="connsiteX4" fmla="*/ 6076950 w 6076950"/>
              <a:gd name="connsiteY4" fmla="*/ 57150 h 6934200"/>
              <a:gd name="connsiteX5" fmla="*/ 6076950 w 6076950"/>
              <a:gd name="connsiteY5" fmla="*/ 76200 h 6934200"/>
              <a:gd name="connsiteX6" fmla="*/ 6038850 w 6076950"/>
              <a:gd name="connsiteY6" fmla="*/ 76200 h 6934200"/>
              <a:gd name="connsiteX0" fmla="*/ 6019800 w 6076950"/>
              <a:gd name="connsiteY0" fmla="*/ 0 h 6934200"/>
              <a:gd name="connsiteX1" fmla="*/ 4328702 w 6076950"/>
              <a:gd name="connsiteY1" fmla="*/ 3524250 h 6934200"/>
              <a:gd name="connsiteX2" fmla="*/ 3962400 w 6076950"/>
              <a:gd name="connsiteY2" fmla="*/ 6934200 h 6934200"/>
              <a:gd name="connsiteX3" fmla="*/ 0 w 6076950"/>
              <a:gd name="connsiteY3" fmla="*/ 6934200 h 6934200"/>
              <a:gd name="connsiteX4" fmla="*/ 0 w 6076950"/>
              <a:gd name="connsiteY4" fmla="*/ 57150 h 6934200"/>
              <a:gd name="connsiteX5" fmla="*/ 6076950 w 6076950"/>
              <a:gd name="connsiteY5" fmla="*/ 57150 h 6934200"/>
              <a:gd name="connsiteX6" fmla="*/ 6076950 w 6076950"/>
              <a:gd name="connsiteY6" fmla="*/ 76200 h 6934200"/>
              <a:gd name="connsiteX7" fmla="*/ 6038850 w 6076950"/>
              <a:gd name="connsiteY7"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3962400 w 6076950"/>
              <a:gd name="connsiteY3" fmla="*/ 6934200 h 6934200"/>
              <a:gd name="connsiteX4" fmla="*/ 0 w 6076950"/>
              <a:gd name="connsiteY4" fmla="*/ 6934200 h 6934200"/>
              <a:gd name="connsiteX5" fmla="*/ 0 w 6076950"/>
              <a:gd name="connsiteY5" fmla="*/ 57150 h 6934200"/>
              <a:gd name="connsiteX6" fmla="*/ 6076950 w 6076950"/>
              <a:gd name="connsiteY6" fmla="*/ 57150 h 6934200"/>
              <a:gd name="connsiteX7" fmla="*/ 6076950 w 6076950"/>
              <a:gd name="connsiteY7" fmla="*/ 76200 h 6934200"/>
              <a:gd name="connsiteX8" fmla="*/ 6038850 w 6076950"/>
              <a:gd name="connsiteY8"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233452 w 6076950"/>
              <a:gd name="connsiteY3" fmla="*/ 5505450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462052 w 6076950"/>
              <a:gd name="connsiteY3" fmla="*/ 4514850 h 6934200"/>
              <a:gd name="connsiteX4" fmla="*/ 4233452 w 6076950"/>
              <a:gd name="connsiteY4" fmla="*/ 5505450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3858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3858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76685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766852 w 6076950"/>
              <a:gd name="connsiteY2" fmla="*/ 3448050 h 6934200"/>
              <a:gd name="connsiteX3" fmla="*/ 4576352 w 6076950"/>
              <a:gd name="connsiteY3" fmla="*/ 4057650 h 6934200"/>
              <a:gd name="connsiteX4" fmla="*/ 4493950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93950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93950 w 6076950"/>
              <a:gd name="connsiteY4" fmla="*/ 4514850 h 6934200"/>
              <a:gd name="connsiteX5" fmla="*/ 3882578 w 6076950"/>
              <a:gd name="connsiteY5" fmla="*/ 5569246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3882578 w 6076950"/>
              <a:gd name="connsiteY4" fmla="*/ 5569246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70026 w 6076950"/>
              <a:gd name="connsiteY4" fmla="*/ 4520609 h 6934200"/>
              <a:gd name="connsiteX5" fmla="*/ 4222820 w 6076950"/>
              <a:gd name="connsiteY5" fmla="*/ 5590511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70026 w 6076950"/>
              <a:gd name="connsiteY4" fmla="*/ 4520609 h 6934200"/>
              <a:gd name="connsiteX5" fmla="*/ 4222820 w 6076950"/>
              <a:gd name="connsiteY5" fmla="*/ 5590511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608250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447336 w 6076950"/>
              <a:gd name="connsiteY1" fmla="*/ 1225845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489866 w 6076950"/>
              <a:gd name="connsiteY1" fmla="*/ 1215213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489866 w 6076950"/>
              <a:gd name="connsiteY1" fmla="*/ 1215213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00498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60115 w 6076950"/>
              <a:gd name="connsiteY9" fmla="*/ 86833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0" fmla="*/ 6009167 w 6076950"/>
              <a:gd name="connsiteY0" fmla="*/ 0 h 6881038"/>
              <a:gd name="connsiteX1" fmla="*/ 5521763 w 6076950"/>
              <a:gd name="connsiteY1" fmla="*/ 1151419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76950"/>
              <a:gd name="connsiteY0" fmla="*/ 0 h 6881038"/>
              <a:gd name="connsiteX1" fmla="*/ 5436703 w 6076950"/>
              <a:gd name="connsiteY1" fmla="*/ 1130153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76950"/>
              <a:gd name="connsiteY0" fmla="*/ 0 h 6881038"/>
              <a:gd name="connsiteX1" fmla="*/ 5511131 w 6076950"/>
              <a:gd name="connsiteY1" fmla="*/ 1140786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09167"/>
              <a:gd name="connsiteY0" fmla="*/ 0 h 6881038"/>
              <a:gd name="connsiteX1" fmla="*/ 5511131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09167 w 6009167"/>
              <a:gd name="connsiteY0" fmla="*/ 0 h 6881038"/>
              <a:gd name="connsiteX1" fmla="*/ 5521763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09167 w 6009167"/>
              <a:gd name="connsiteY0" fmla="*/ 0 h 6881038"/>
              <a:gd name="connsiteX1" fmla="*/ 5532395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41065 w 6041065"/>
              <a:gd name="connsiteY0" fmla="*/ 0 h 6881038"/>
              <a:gd name="connsiteX1" fmla="*/ 5532395 w 6041065"/>
              <a:gd name="connsiteY1" fmla="*/ 1140786 h 6881038"/>
              <a:gd name="connsiteX2" fmla="*/ 4608250 w 6041065"/>
              <a:gd name="connsiteY2" fmla="*/ 4004488 h 6881038"/>
              <a:gd name="connsiteX3" fmla="*/ 4222820 w 6041065"/>
              <a:gd name="connsiteY3" fmla="*/ 5537349 h 6881038"/>
              <a:gd name="connsiteX4" fmla="*/ 3962400 w 6041065"/>
              <a:gd name="connsiteY4" fmla="*/ 6881038 h 6881038"/>
              <a:gd name="connsiteX5" fmla="*/ 0 w 6041065"/>
              <a:gd name="connsiteY5" fmla="*/ 6881038 h 6881038"/>
              <a:gd name="connsiteX6" fmla="*/ 0 w 6041065"/>
              <a:gd name="connsiteY6" fmla="*/ 3988 h 68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1065" h="6881038">
                <a:moveTo>
                  <a:pt x="6041065" y="0"/>
                </a:moveTo>
                <a:cubicBezTo>
                  <a:pt x="5921802" y="255385"/>
                  <a:pt x="5820816" y="475143"/>
                  <a:pt x="5532395" y="1140786"/>
                </a:cubicBezTo>
                <a:cubicBezTo>
                  <a:pt x="5297137" y="1817061"/>
                  <a:pt x="4812336" y="3277044"/>
                  <a:pt x="4608250" y="4004488"/>
                </a:cubicBezTo>
                <a:cubicBezTo>
                  <a:pt x="4404164" y="4731932"/>
                  <a:pt x="4325145" y="5057924"/>
                  <a:pt x="4222820" y="5537349"/>
                </a:cubicBezTo>
                <a:lnTo>
                  <a:pt x="3962400" y="6881038"/>
                </a:lnTo>
                <a:lnTo>
                  <a:pt x="0" y="6881038"/>
                </a:lnTo>
                <a:lnTo>
                  <a:pt x="0" y="3988"/>
                </a:lnTo>
              </a:path>
            </a:pathLst>
          </a:custGeom>
          <a:solidFill>
            <a:srgbClr val="6A23A0"/>
          </a:solidFill>
          <a:ln w="38100">
            <a:solidFill>
              <a:srgbClr val="6A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7">
            <a:extLst>
              <a:ext uri="{FF2B5EF4-FFF2-40B4-BE49-F238E27FC236}">
                <a16:creationId xmlns:a16="http://schemas.microsoft.com/office/drawing/2014/main" id="{218B462C-A268-7FDA-99DE-4C7191E35A6E}"/>
              </a:ext>
              <a:ext uri="{C183D7F6-B498-43B3-948B-1728B52AA6E4}">
                <adec:decorative xmlns:adec="http://schemas.microsoft.com/office/drawing/2017/decorative" val="1"/>
              </a:ext>
            </a:extLst>
          </p:cNvPr>
          <p:cNvSpPr/>
          <p:nvPr/>
        </p:nvSpPr>
        <p:spPr>
          <a:xfrm rot="4898233">
            <a:off x="8743842" y="163280"/>
            <a:ext cx="1507650" cy="1470877"/>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FDC5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6BC4CF"/>
              </a:solidFill>
            </a:endParaRPr>
          </a:p>
        </p:txBody>
      </p:sp>
      <p:sp>
        <p:nvSpPr>
          <p:cNvPr id="9" name="Freeform 8">
            <a:extLst>
              <a:ext uri="{FF2B5EF4-FFF2-40B4-BE49-F238E27FC236}">
                <a16:creationId xmlns:a16="http://schemas.microsoft.com/office/drawing/2014/main" id="{D258D1A4-F1BD-3B7E-29C8-AC9D7521006D}"/>
              </a:ext>
              <a:ext uri="{C183D7F6-B498-43B3-948B-1728B52AA6E4}">
                <adec:decorative xmlns:adec="http://schemas.microsoft.com/office/drawing/2017/decorative" val="1"/>
              </a:ext>
            </a:extLst>
          </p:cNvPr>
          <p:cNvSpPr/>
          <p:nvPr/>
        </p:nvSpPr>
        <p:spPr>
          <a:xfrm rot="2248992">
            <a:off x="9486186" y="1419685"/>
            <a:ext cx="978521" cy="954654"/>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6BC4CF"/>
              </a:solidFill>
            </a:endParaRPr>
          </a:p>
        </p:txBody>
      </p:sp>
      <p:pic>
        <p:nvPicPr>
          <p:cNvPr id="4" name="Picture 3">
            <a:extLst>
              <a:ext uri="{FF2B5EF4-FFF2-40B4-BE49-F238E27FC236}">
                <a16:creationId xmlns:a16="http://schemas.microsoft.com/office/drawing/2014/main" id="{EAFC96AD-FD65-3F37-5D5D-2C619746AA6D}"/>
              </a:ext>
            </a:extLst>
          </p:cNvPr>
          <p:cNvPicPr>
            <a:picLocks noChangeAspect="1"/>
          </p:cNvPicPr>
          <p:nvPr/>
        </p:nvPicPr>
        <p:blipFill>
          <a:blip r:embed="rId3"/>
          <a:stretch>
            <a:fillRect/>
          </a:stretch>
        </p:blipFill>
        <p:spPr>
          <a:xfrm>
            <a:off x="3831336" y="1845458"/>
            <a:ext cx="5273733" cy="3097958"/>
          </a:xfrm>
          <a:prstGeom prst="rect">
            <a:avLst/>
          </a:prstGeom>
          <a:ln w="19050">
            <a:solidFill>
              <a:srgbClr val="6A23A0"/>
            </a:solidFill>
          </a:ln>
        </p:spPr>
      </p:pic>
      <p:sp>
        <p:nvSpPr>
          <p:cNvPr id="2" name="TextBox 1">
            <a:extLst>
              <a:ext uri="{FF2B5EF4-FFF2-40B4-BE49-F238E27FC236}">
                <a16:creationId xmlns:a16="http://schemas.microsoft.com/office/drawing/2014/main" id="{3725E06B-8B4B-39D7-27C2-5D93096555B3}"/>
              </a:ext>
            </a:extLst>
          </p:cNvPr>
          <p:cNvSpPr txBox="1"/>
          <p:nvPr/>
        </p:nvSpPr>
        <p:spPr>
          <a:xfrm>
            <a:off x="9549728" y="4549676"/>
            <a:ext cx="3699349"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latin typeface="Arial" panose="020B0604020202020204" pitchFamily="34" charset="0"/>
                <a:ea typeface="+mj-ea"/>
                <a:cs typeface="Arial" panose="020B0604020202020204" pitchFamily="34" charset="0"/>
              </a:rPr>
              <a:t>Need to be 90% compliant by                  March 2024 </a:t>
            </a:r>
          </a:p>
          <a:p>
            <a:endParaRPr lang="en-GB" sz="2400" dirty="0">
              <a:solidFill>
                <a:schemeClr val="bg1"/>
              </a:solidFill>
              <a:latin typeface="Arial" panose="020B0604020202020204" pitchFamily="34" charset="0"/>
              <a:ea typeface="+mj-ea"/>
              <a:cs typeface="Arial" panose="020B0604020202020204" pitchFamily="34" charset="0"/>
            </a:endParaRPr>
          </a:p>
          <a:p>
            <a:pPr marL="285750" indent="-285750">
              <a:buFont typeface="Arial" panose="020B0604020202020204" pitchFamily="34" charset="0"/>
              <a:buChar char="•"/>
            </a:pPr>
            <a:r>
              <a:rPr lang="en-GB" sz="2400" dirty="0">
                <a:solidFill>
                  <a:schemeClr val="bg1"/>
                </a:solidFill>
                <a:latin typeface="Arial" panose="020B0604020202020204" pitchFamily="34" charset="0"/>
                <a:ea typeface="+mj-ea"/>
                <a:cs typeface="Arial" panose="020B0604020202020204" pitchFamily="34" charset="0"/>
              </a:rPr>
              <a:t>More comms work required </a:t>
            </a:r>
          </a:p>
        </p:txBody>
      </p:sp>
      <p:pic>
        <p:nvPicPr>
          <p:cNvPr id="3" name="Picture 2">
            <a:extLst>
              <a:ext uri="{FF2B5EF4-FFF2-40B4-BE49-F238E27FC236}">
                <a16:creationId xmlns:a16="http://schemas.microsoft.com/office/drawing/2014/main" id="{E98502A3-C2A7-9650-DE5E-04DF08501390}"/>
              </a:ext>
            </a:extLst>
          </p:cNvPr>
          <p:cNvPicPr>
            <a:picLocks noChangeAspect="1"/>
          </p:cNvPicPr>
          <p:nvPr/>
        </p:nvPicPr>
        <p:blipFill>
          <a:blip r:embed="rId4"/>
          <a:stretch>
            <a:fillRect/>
          </a:stretch>
        </p:blipFill>
        <p:spPr>
          <a:xfrm>
            <a:off x="263094" y="3737879"/>
            <a:ext cx="4209980" cy="3030426"/>
          </a:xfrm>
          <a:prstGeom prst="rect">
            <a:avLst/>
          </a:prstGeom>
        </p:spPr>
      </p:pic>
      <p:sp>
        <p:nvSpPr>
          <p:cNvPr id="7" name="TextBox 6">
            <a:extLst>
              <a:ext uri="{FF2B5EF4-FFF2-40B4-BE49-F238E27FC236}">
                <a16:creationId xmlns:a16="http://schemas.microsoft.com/office/drawing/2014/main" id="{E1CB27F6-EACF-D6EB-1021-A0ECC31D1ECE}"/>
              </a:ext>
            </a:extLst>
          </p:cNvPr>
          <p:cNvSpPr txBox="1"/>
          <p:nvPr/>
        </p:nvSpPr>
        <p:spPr>
          <a:xfrm>
            <a:off x="4473074" y="5472483"/>
            <a:ext cx="4209980" cy="738664"/>
          </a:xfrm>
          <a:prstGeom prst="rect">
            <a:avLst/>
          </a:prstGeom>
          <a:noFill/>
        </p:spPr>
        <p:txBody>
          <a:bodyPr wrap="square" rtlCol="0">
            <a:spAutoFit/>
          </a:bodyPr>
          <a:lstStyle/>
          <a:p>
            <a:r>
              <a:rPr lang="en-GB" sz="1400" b="1" dirty="0">
                <a:solidFill>
                  <a:srgbClr val="000000"/>
                </a:solidFill>
                <a:latin typeface="Arial" panose="020B0604020202020204" pitchFamily="34" charset="0"/>
                <a:cs typeface="Arial" panose="020B0604020202020204" pitchFamily="34" charset="0"/>
              </a:rPr>
              <a:t>Added to ICB ESR in December 2022</a:t>
            </a:r>
          </a:p>
          <a:p>
            <a:r>
              <a:rPr lang="en-GB" sz="1400" dirty="0">
                <a:solidFill>
                  <a:srgbClr val="000000"/>
                </a:solidFill>
                <a:latin typeface="Arial" panose="020B0604020202020204" pitchFamily="34" charset="0"/>
                <a:cs typeface="Arial" panose="020B0604020202020204" pitchFamily="34" charset="0"/>
              </a:rPr>
              <a:t>Level 1 – ALL Staff </a:t>
            </a:r>
          </a:p>
          <a:p>
            <a:r>
              <a:rPr lang="en-GB" sz="1400" dirty="0">
                <a:solidFill>
                  <a:srgbClr val="000000"/>
                </a:solidFill>
                <a:latin typeface="Arial" panose="020B0604020202020204" pitchFamily="34" charset="0"/>
                <a:cs typeface="Arial" panose="020B0604020202020204" pitchFamily="34" charset="0"/>
              </a:rPr>
              <a:t>Level 2 – Staff who hold a clinical qualification </a:t>
            </a:r>
          </a:p>
        </p:txBody>
      </p:sp>
      <p:pic>
        <p:nvPicPr>
          <p:cNvPr id="10" name="Picture 9">
            <a:extLst>
              <a:ext uri="{FF2B5EF4-FFF2-40B4-BE49-F238E27FC236}">
                <a16:creationId xmlns:a16="http://schemas.microsoft.com/office/drawing/2014/main" id="{52DA99F6-A898-631D-F060-165E5C995390}"/>
              </a:ext>
            </a:extLst>
          </p:cNvPr>
          <p:cNvPicPr>
            <a:picLocks noChangeAspect="1"/>
          </p:cNvPicPr>
          <p:nvPr/>
        </p:nvPicPr>
        <p:blipFill>
          <a:blip r:embed="rId5"/>
          <a:stretch>
            <a:fillRect/>
          </a:stretch>
        </p:blipFill>
        <p:spPr>
          <a:xfrm>
            <a:off x="3632983" y="5464204"/>
            <a:ext cx="961418" cy="1258286"/>
          </a:xfrm>
          <a:prstGeom prst="rect">
            <a:avLst/>
          </a:prstGeom>
        </p:spPr>
      </p:pic>
      <p:sp>
        <p:nvSpPr>
          <p:cNvPr id="11" name="Right Brace 10">
            <a:extLst>
              <a:ext uri="{FF2B5EF4-FFF2-40B4-BE49-F238E27FC236}">
                <a16:creationId xmlns:a16="http://schemas.microsoft.com/office/drawing/2014/main" id="{8B8069A1-CD28-A922-4E15-F7710CEC1C83}"/>
              </a:ext>
            </a:extLst>
          </p:cNvPr>
          <p:cNvSpPr/>
          <p:nvPr/>
        </p:nvSpPr>
        <p:spPr>
          <a:xfrm rot="13000264">
            <a:off x="1494842" y="3480110"/>
            <a:ext cx="217450" cy="2139131"/>
          </a:xfrm>
          <a:prstGeom prst="rightBrace">
            <a:avLst>
              <a:gd name="adj1" fmla="val 8333"/>
              <a:gd name="adj2" fmla="val 51076"/>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2" name="TextBox 11">
            <a:extLst>
              <a:ext uri="{FF2B5EF4-FFF2-40B4-BE49-F238E27FC236}">
                <a16:creationId xmlns:a16="http://schemas.microsoft.com/office/drawing/2014/main" id="{6F861BE7-5401-723A-965D-40887BC19144}"/>
              </a:ext>
            </a:extLst>
          </p:cNvPr>
          <p:cNvSpPr txBox="1"/>
          <p:nvPr/>
        </p:nvSpPr>
        <p:spPr>
          <a:xfrm>
            <a:off x="0" y="3560606"/>
            <a:ext cx="1992035" cy="954107"/>
          </a:xfrm>
          <a:prstGeom prst="rect">
            <a:avLst/>
          </a:prstGeom>
          <a:noFill/>
        </p:spPr>
        <p:txBody>
          <a:bodyPr wrap="square" rtlCol="0">
            <a:spAutoFit/>
          </a:bodyPr>
          <a:lstStyle/>
          <a:p>
            <a:r>
              <a:rPr lang="en-GB" sz="1400" b="1" dirty="0">
                <a:solidFill>
                  <a:srgbClr val="000000"/>
                </a:solidFill>
                <a:latin typeface="Arial" panose="020B0604020202020204" pitchFamily="34" charset="0"/>
                <a:cs typeface="Arial" panose="020B0604020202020204" pitchFamily="34" charset="0"/>
              </a:rPr>
              <a:t>Moving Forward </a:t>
            </a:r>
          </a:p>
          <a:p>
            <a:r>
              <a:rPr lang="en-GB" sz="1400" dirty="0">
                <a:solidFill>
                  <a:srgbClr val="000000"/>
                </a:solidFill>
                <a:latin typeface="Arial" panose="020B0604020202020204" pitchFamily="34" charset="0"/>
                <a:cs typeface="Arial" panose="020B0604020202020204" pitchFamily="34" charset="0"/>
              </a:rPr>
              <a:t>Organisations will deliver these syllabus 2023/2024</a:t>
            </a:r>
          </a:p>
        </p:txBody>
      </p:sp>
    </p:spTree>
    <p:extLst>
      <p:ext uri="{BB962C8B-B14F-4D97-AF65-F5344CB8AC3E}">
        <p14:creationId xmlns:p14="http://schemas.microsoft.com/office/powerpoint/2010/main" val="16753644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23335CD5-963C-4EBE-933F-EC864B456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5358"/>
            <a:ext cx="12219710" cy="6307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492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3DDA6F-75EB-B05A-E09B-56A654F2EEB3}"/>
              </a:ext>
            </a:extLst>
          </p:cNvPr>
          <p:cNvSpPr txBox="1">
            <a:spLocks noGrp="1"/>
          </p:cNvSpPr>
          <p:nvPr>
            <p:ph type="title" idx="4294967295"/>
          </p:nvPr>
        </p:nvSpPr>
        <p:spPr>
          <a:xfrm>
            <a:off x="246807" y="195725"/>
            <a:ext cx="7006048" cy="1938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6A2383"/>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Patient Safety Incident Response Framework (PSIRF)</a:t>
            </a:r>
            <a:br>
              <a:rPr lang="en-GB" sz="3600" dirty="0">
                <a:solidFill>
                  <a:srgbClr val="6A2383"/>
                </a:solidFill>
                <a:latin typeface="Arial" panose="020B0604020202020204" pitchFamily="34" charset="0"/>
                <a:cs typeface="Arial" panose="020B0604020202020204" pitchFamily="34" charset="0"/>
              </a:rPr>
            </a:br>
            <a:r>
              <a:rPr lang="en-GB" sz="2400" dirty="0">
                <a:solidFill>
                  <a:srgbClr val="6A2383"/>
                </a:solidFill>
                <a:latin typeface="Arial" panose="020B0604020202020204" pitchFamily="34" charset="0"/>
                <a:cs typeface="Arial" panose="020B0604020202020204" pitchFamily="34" charset="0"/>
              </a:rPr>
              <a:t>A New Era in Patient Safety Response……it is a Movement  </a:t>
            </a:r>
            <a:endParaRPr kumimoji="0" lang="en-GB" sz="3200" b="0" i="0" u="none" strike="noStrike" kern="1200" cap="none" spc="0" normalizeH="0" baseline="0" noProof="0" dirty="0">
              <a:ln>
                <a:noFill/>
              </a:ln>
              <a:solidFill>
                <a:srgbClr val="6A2383"/>
              </a:solidFill>
              <a:effectLst/>
              <a:uLnTx/>
              <a:uFillTx/>
              <a:latin typeface="Arial" panose="020B0604020202020204" pitchFamily="34" charset="0"/>
              <a:ea typeface="+mn-ea"/>
              <a:cs typeface="Arial" panose="020B0604020202020204" pitchFamily="34" charset="0"/>
            </a:endParaRPr>
          </a:p>
        </p:txBody>
      </p:sp>
      <p:sp>
        <p:nvSpPr>
          <p:cNvPr id="5" name="Freeform 4" descr="Happy healthcare professional with patient">
            <a:extLst>
              <a:ext uri="{FF2B5EF4-FFF2-40B4-BE49-F238E27FC236}">
                <a16:creationId xmlns:a16="http://schemas.microsoft.com/office/drawing/2014/main" id="{C3EA35D6-53C6-F13B-F20B-6D52FE0A8FD1}"/>
              </a:ext>
            </a:extLst>
          </p:cNvPr>
          <p:cNvSpPr/>
          <p:nvPr/>
        </p:nvSpPr>
        <p:spPr>
          <a:xfrm rot="10800000" flipV="1">
            <a:off x="6926316" y="-282740"/>
            <a:ext cx="5591503" cy="7140740"/>
          </a:xfrm>
          <a:custGeom>
            <a:avLst/>
            <a:gdLst>
              <a:gd name="connsiteX0" fmla="*/ 6019800 w 6076950"/>
              <a:gd name="connsiteY0" fmla="*/ 0 h 6934200"/>
              <a:gd name="connsiteX1" fmla="*/ 3962400 w 6076950"/>
              <a:gd name="connsiteY1" fmla="*/ 6934200 h 6934200"/>
              <a:gd name="connsiteX2" fmla="*/ 0 w 6076950"/>
              <a:gd name="connsiteY2" fmla="*/ 6934200 h 6934200"/>
              <a:gd name="connsiteX3" fmla="*/ 0 w 6076950"/>
              <a:gd name="connsiteY3" fmla="*/ 57150 h 6934200"/>
              <a:gd name="connsiteX4" fmla="*/ 6076950 w 6076950"/>
              <a:gd name="connsiteY4" fmla="*/ 57150 h 6934200"/>
              <a:gd name="connsiteX5" fmla="*/ 6076950 w 6076950"/>
              <a:gd name="connsiteY5" fmla="*/ 76200 h 6934200"/>
              <a:gd name="connsiteX6" fmla="*/ 6038850 w 6076950"/>
              <a:gd name="connsiteY6" fmla="*/ 76200 h 6934200"/>
              <a:gd name="connsiteX0" fmla="*/ 6019800 w 6076950"/>
              <a:gd name="connsiteY0" fmla="*/ 0 h 6934200"/>
              <a:gd name="connsiteX1" fmla="*/ 4328702 w 6076950"/>
              <a:gd name="connsiteY1" fmla="*/ 3524250 h 6934200"/>
              <a:gd name="connsiteX2" fmla="*/ 3962400 w 6076950"/>
              <a:gd name="connsiteY2" fmla="*/ 6934200 h 6934200"/>
              <a:gd name="connsiteX3" fmla="*/ 0 w 6076950"/>
              <a:gd name="connsiteY3" fmla="*/ 6934200 h 6934200"/>
              <a:gd name="connsiteX4" fmla="*/ 0 w 6076950"/>
              <a:gd name="connsiteY4" fmla="*/ 57150 h 6934200"/>
              <a:gd name="connsiteX5" fmla="*/ 6076950 w 6076950"/>
              <a:gd name="connsiteY5" fmla="*/ 57150 h 6934200"/>
              <a:gd name="connsiteX6" fmla="*/ 6076950 w 6076950"/>
              <a:gd name="connsiteY6" fmla="*/ 76200 h 6934200"/>
              <a:gd name="connsiteX7" fmla="*/ 6038850 w 6076950"/>
              <a:gd name="connsiteY7"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3962400 w 6076950"/>
              <a:gd name="connsiteY3" fmla="*/ 6934200 h 6934200"/>
              <a:gd name="connsiteX4" fmla="*/ 0 w 6076950"/>
              <a:gd name="connsiteY4" fmla="*/ 6934200 h 6934200"/>
              <a:gd name="connsiteX5" fmla="*/ 0 w 6076950"/>
              <a:gd name="connsiteY5" fmla="*/ 57150 h 6934200"/>
              <a:gd name="connsiteX6" fmla="*/ 6076950 w 6076950"/>
              <a:gd name="connsiteY6" fmla="*/ 57150 h 6934200"/>
              <a:gd name="connsiteX7" fmla="*/ 6076950 w 6076950"/>
              <a:gd name="connsiteY7" fmla="*/ 76200 h 6934200"/>
              <a:gd name="connsiteX8" fmla="*/ 6038850 w 6076950"/>
              <a:gd name="connsiteY8"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233452 w 6076950"/>
              <a:gd name="connsiteY3" fmla="*/ 5505450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462052 w 6076950"/>
              <a:gd name="connsiteY3" fmla="*/ 4514850 h 6934200"/>
              <a:gd name="connsiteX4" fmla="*/ 4233452 w 6076950"/>
              <a:gd name="connsiteY4" fmla="*/ 5505450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3858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3858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76685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766852 w 6076950"/>
              <a:gd name="connsiteY2" fmla="*/ 3448050 h 6934200"/>
              <a:gd name="connsiteX3" fmla="*/ 4576352 w 6076950"/>
              <a:gd name="connsiteY3" fmla="*/ 4057650 h 6934200"/>
              <a:gd name="connsiteX4" fmla="*/ 4493950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93950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93950 w 6076950"/>
              <a:gd name="connsiteY4" fmla="*/ 4514850 h 6934200"/>
              <a:gd name="connsiteX5" fmla="*/ 3882578 w 6076950"/>
              <a:gd name="connsiteY5" fmla="*/ 5569246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3882578 w 6076950"/>
              <a:gd name="connsiteY4" fmla="*/ 5569246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70026 w 6076950"/>
              <a:gd name="connsiteY4" fmla="*/ 4520609 h 6934200"/>
              <a:gd name="connsiteX5" fmla="*/ 4222820 w 6076950"/>
              <a:gd name="connsiteY5" fmla="*/ 5590511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70026 w 6076950"/>
              <a:gd name="connsiteY4" fmla="*/ 4520609 h 6934200"/>
              <a:gd name="connsiteX5" fmla="*/ 4222820 w 6076950"/>
              <a:gd name="connsiteY5" fmla="*/ 5590511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608250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447336 w 6076950"/>
              <a:gd name="connsiteY1" fmla="*/ 1225845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489866 w 6076950"/>
              <a:gd name="connsiteY1" fmla="*/ 1215213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489866 w 6076950"/>
              <a:gd name="connsiteY1" fmla="*/ 1215213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00498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60115 w 6076950"/>
              <a:gd name="connsiteY9" fmla="*/ 86833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0" fmla="*/ 6009167 w 6076950"/>
              <a:gd name="connsiteY0" fmla="*/ 0 h 6881038"/>
              <a:gd name="connsiteX1" fmla="*/ 5521763 w 6076950"/>
              <a:gd name="connsiteY1" fmla="*/ 1151419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76950"/>
              <a:gd name="connsiteY0" fmla="*/ 0 h 6881038"/>
              <a:gd name="connsiteX1" fmla="*/ 5436703 w 6076950"/>
              <a:gd name="connsiteY1" fmla="*/ 1130153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76950"/>
              <a:gd name="connsiteY0" fmla="*/ 0 h 6881038"/>
              <a:gd name="connsiteX1" fmla="*/ 5511131 w 6076950"/>
              <a:gd name="connsiteY1" fmla="*/ 1140786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09167"/>
              <a:gd name="connsiteY0" fmla="*/ 0 h 6881038"/>
              <a:gd name="connsiteX1" fmla="*/ 5511131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09167 w 6009167"/>
              <a:gd name="connsiteY0" fmla="*/ 0 h 6881038"/>
              <a:gd name="connsiteX1" fmla="*/ 5521763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09167 w 6009167"/>
              <a:gd name="connsiteY0" fmla="*/ 0 h 6881038"/>
              <a:gd name="connsiteX1" fmla="*/ 5532395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41065 w 6041065"/>
              <a:gd name="connsiteY0" fmla="*/ 0 h 6881038"/>
              <a:gd name="connsiteX1" fmla="*/ 5532395 w 6041065"/>
              <a:gd name="connsiteY1" fmla="*/ 1140786 h 6881038"/>
              <a:gd name="connsiteX2" fmla="*/ 4608250 w 6041065"/>
              <a:gd name="connsiteY2" fmla="*/ 4004488 h 6881038"/>
              <a:gd name="connsiteX3" fmla="*/ 4222820 w 6041065"/>
              <a:gd name="connsiteY3" fmla="*/ 5537349 h 6881038"/>
              <a:gd name="connsiteX4" fmla="*/ 3962400 w 6041065"/>
              <a:gd name="connsiteY4" fmla="*/ 6881038 h 6881038"/>
              <a:gd name="connsiteX5" fmla="*/ 0 w 6041065"/>
              <a:gd name="connsiteY5" fmla="*/ 6881038 h 6881038"/>
              <a:gd name="connsiteX6" fmla="*/ 0 w 6041065"/>
              <a:gd name="connsiteY6" fmla="*/ 3988 h 68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1065" h="6881038">
                <a:moveTo>
                  <a:pt x="6041065" y="0"/>
                </a:moveTo>
                <a:cubicBezTo>
                  <a:pt x="5921802" y="255385"/>
                  <a:pt x="5820816" y="475143"/>
                  <a:pt x="5532395" y="1140786"/>
                </a:cubicBezTo>
                <a:cubicBezTo>
                  <a:pt x="5297137" y="1817061"/>
                  <a:pt x="4812336" y="3277044"/>
                  <a:pt x="4608250" y="4004488"/>
                </a:cubicBezTo>
                <a:cubicBezTo>
                  <a:pt x="4404164" y="4731932"/>
                  <a:pt x="4325145" y="5057924"/>
                  <a:pt x="4222820" y="5537349"/>
                </a:cubicBezTo>
                <a:lnTo>
                  <a:pt x="3962400" y="6881038"/>
                </a:lnTo>
                <a:lnTo>
                  <a:pt x="0" y="6881038"/>
                </a:lnTo>
                <a:lnTo>
                  <a:pt x="0" y="3988"/>
                </a:lnTo>
              </a:path>
            </a:pathLst>
          </a:custGeom>
          <a:blipFill>
            <a:blip r:embed="rId3" cstate="print">
              <a:extLst>
                <a:ext uri="{28A0092B-C50C-407E-A947-70E740481C1C}">
                  <a14:useLocalDpi xmlns:a14="http://schemas.microsoft.com/office/drawing/2010/main" val="0"/>
                </a:ext>
              </a:extLst>
            </a:blip>
            <a:stretch>
              <a:fillRect/>
            </a:stretch>
          </a:blipFill>
          <a:ln w="38100">
            <a:solidFill>
              <a:srgbClr val="B4CC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24">
            <a:extLst>
              <a:ext uri="{FF2B5EF4-FFF2-40B4-BE49-F238E27FC236}">
                <a16:creationId xmlns:a16="http://schemas.microsoft.com/office/drawing/2014/main" id="{11C00368-9814-D992-1446-24388016E893}"/>
              </a:ext>
            </a:extLst>
          </p:cNvPr>
          <p:cNvSpPr txBox="1">
            <a:spLocks/>
          </p:cNvSpPr>
          <p:nvPr/>
        </p:nvSpPr>
        <p:spPr>
          <a:xfrm>
            <a:off x="174070" y="2394695"/>
            <a:ext cx="8172262" cy="4882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latin typeface="Arial" panose="020B0604020202020204" pitchFamily="34" charset="0"/>
                <a:cs typeface="Arial" panose="020B0604020202020204" pitchFamily="34" charset="0"/>
              </a:rPr>
              <a:t>PSIRF is NOT </a:t>
            </a:r>
            <a:r>
              <a:rPr lang="en-US" sz="2400" dirty="0">
                <a:latin typeface="Arial" panose="020B0604020202020204" pitchFamily="34" charset="0"/>
                <a:cs typeface="Arial" panose="020B0604020202020204" pitchFamily="34" charset="0"/>
              </a:rPr>
              <a:t>an investigation framework </a:t>
            </a:r>
          </a:p>
          <a:p>
            <a:r>
              <a:rPr lang="en-US" sz="2400" dirty="0">
                <a:latin typeface="Arial" panose="020B0604020202020204" pitchFamily="34" charset="0"/>
                <a:cs typeface="Arial" panose="020B0604020202020204" pitchFamily="34" charset="0"/>
              </a:rPr>
              <a:t>Focuses on </a:t>
            </a:r>
            <a:r>
              <a:rPr lang="en-US" sz="2400" b="1" dirty="0">
                <a:latin typeface="Arial" panose="020B0604020202020204" pitchFamily="34" charset="0"/>
                <a:cs typeface="Arial" panose="020B0604020202020204" pitchFamily="34" charset="0"/>
              </a:rPr>
              <a:t>learning and improving patient safety</a:t>
            </a:r>
            <a:r>
              <a:rPr lang="en-US" sz="2400" dirty="0">
                <a:latin typeface="Arial" panose="020B0604020202020204" pitchFamily="34" charset="0"/>
                <a:cs typeface="Arial" panose="020B0604020202020204" pitchFamily="34" charset="0"/>
              </a:rPr>
              <a:t>.</a:t>
            </a:r>
          </a:p>
          <a:p>
            <a:r>
              <a:rPr lang="en-US" sz="2400" b="1" dirty="0">
                <a:latin typeface="Arial" panose="020B0604020202020204" pitchFamily="34" charset="0"/>
                <a:cs typeface="Arial" panose="020B0604020202020204" pitchFamily="34" charset="0"/>
              </a:rPr>
              <a:t>Replaces the Serious Incident Framework </a:t>
            </a:r>
            <a:r>
              <a:rPr lang="en-US" sz="2400" dirty="0">
                <a:latin typeface="Arial" panose="020B0604020202020204" pitchFamily="34" charset="0"/>
                <a:cs typeface="Arial" panose="020B0604020202020204" pitchFamily="34" charset="0"/>
              </a:rPr>
              <a:t>and removes the ‘serious incident’ classification and threshold for it</a:t>
            </a:r>
          </a:p>
          <a:p>
            <a:r>
              <a:rPr lang="en-US" sz="2400" dirty="0">
                <a:latin typeface="Arial" panose="020B0604020202020204" pitchFamily="34" charset="0"/>
                <a:cs typeface="Arial" panose="020B0604020202020204" pitchFamily="34" charset="0"/>
              </a:rPr>
              <a:t>It focuses on </a:t>
            </a:r>
            <a:r>
              <a:rPr lang="en-US" sz="2400" b="1" dirty="0">
                <a:latin typeface="Arial" panose="020B0604020202020204" pitchFamily="34" charset="0"/>
                <a:cs typeface="Arial" panose="020B0604020202020204" pitchFamily="34" charset="0"/>
              </a:rPr>
              <a:t>patient safety </a:t>
            </a:r>
            <a:r>
              <a:rPr lang="en-US" sz="2400" dirty="0">
                <a:latin typeface="Arial" panose="020B0604020202020204" pitchFamily="34" charset="0"/>
                <a:cs typeface="Arial" panose="020B0604020202020204" pitchFamily="34" charset="0"/>
              </a:rPr>
              <a:t>and responding for the purpose of learning and improvement only</a:t>
            </a:r>
          </a:p>
          <a:p>
            <a:r>
              <a:rPr lang="en-US" sz="2400" dirty="0">
                <a:latin typeface="Arial" panose="020B0604020202020204" pitchFamily="34" charset="0"/>
                <a:cs typeface="Arial" panose="020B0604020202020204" pitchFamily="34" charset="0"/>
              </a:rPr>
              <a:t>Embeds patient safety incident response within a </a:t>
            </a:r>
            <a:r>
              <a:rPr lang="en-US" sz="2400" b="1" dirty="0">
                <a:latin typeface="Arial" panose="020B0604020202020204" pitchFamily="34" charset="0"/>
                <a:cs typeface="Arial" panose="020B0604020202020204" pitchFamily="34" charset="0"/>
              </a:rPr>
              <a:t>wider system of improvement.</a:t>
            </a:r>
          </a:p>
          <a:p>
            <a:r>
              <a:rPr lang="en-US" sz="2400" dirty="0">
                <a:latin typeface="Arial" panose="020B0604020202020204" pitchFamily="34" charset="0"/>
                <a:cs typeface="Arial" panose="020B0604020202020204" pitchFamily="34" charset="0"/>
              </a:rPr>
              <a:t>Prompts a significant </a:t>
            </a:r>
            <a:r>
              <a:rPr lang="en-US" sz="2400" b="1" dirty="0">
                <a:latin typeface="Arial" panose="020B0604020202020204" pitchFamily="34" charset="0"/>
                <a:cs typeface="Arial" panose="020B0604020202020204" pitchFamily="34" charset="0"/>
              </a:rPr>
              <a:t>cultural shift </a:t>
            </a:r>
            <a:r>
              <a:rPr lang="en-US" sz="2400" dirty="0">
                <a:latin typeface="Arial" panose="020B0604020202020204" pitchFamily="34" charset="0"/>
                <a:cs typeface="Arial" panose="020B0604020202020204" pitchFamily="34" charset="0"/>
              </a:rPr>
              <a:t>towards systematic patient safety management</a:t>
            </a:r>
          </a:p>
          <a:p>
            <a:pPr algn="just">
              <a:lnSpc>
                <a:spcPct val="100000"/>
              </a:lnSpc>
              <a:spcBef>
                <a:spcPts val="0"/>
              </a:spcBef>
              <a:defRPr/>
            </a:pPr>
            <a:endParaRPr lang="en-GB" sz="3200" dirty="0">
              <a:solidFill>
                <a:srgbClr val="6A238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75764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3DDA6F-75EB-B05A-E09B-56A654F2EEB3}"/>
              </a:ext>
            </a:extLst>
          </p:cNvPr>
          <p:cNvSpPr txBox="1">
            <a:spLocks noGrp="1"/>
          </p:cNvSpPr>
          <p:nvPr>
            <p:ph type="title" idx="4294967295"/>
          </p:nvPr>
        </p:nvSpPr>
        <p:spPr>
          <a:xfrm>
            <a:off x="138322" y="135510"/>
            <a:ext cx="10432544"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a:solidFill>
                  <a:srgbClr val="6A23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PSIRF Training </a:t>
            </a:r>
            <a:br>
              <a:rPr lang="en-GB" sz="3600" dirty="0">
                <a:solidFill>
                  <a:srgbClr val="6A23A0"/>
                </a:solidFill>
                <a:latin typeface="Arial" panose="020B0604020202020204" pitchFamily="34" charset="0"/>
                <a:cs typeface="Arial" panose="020B0604020202020204" pitchFamily="34" charset="0"/>
              </a:rPr>
            </a:br>
            <a:endParaRPr lang="en-GB" sz="2000" dirty="0">
              <a:solidFill>
                <a:srgbClr val="6A23A0"/>
              </a:solidFill>
              <a:latin typeface="Arial" panose="020B0604020202020204" pitchFamily="34" charset="0"/>
              <a:cs typeface="Arial" panose="020B0604020202020204" pitchFamily="34" charset="0"/>
            </a:endParaRPr>
          </a:p>
        </p:txBody>
      </p:sp>
      <p:sp>
        <p:nvSpPr>
          <p:cNvPr id="5" name="Freeform 4" descr="Paramedic smiling in front of an ambulance">
            <a:extLst>
              <a:ext uri="{FF2B5EF4-FFF2-40B4-BE49-F238E27FC236}">
                <a16:creationId xmlns:a16="http://schemas.microsoft.com/office/drawing/2014/main" id="{C3EA35D6-53C6-F13B-F20B-6D52FE0A8FD1}"/>
              </a:ext>
            </a:extLst>
          </p:cNvPr>
          <p:cNvSpPr/>
          <p:nvPr/>
        </p:nvSpPr>
        <p:spPr>
          <a:xfrm rot="10800000">
            <a:off x="8571244" y="0"/>
            <a:ext cx="6130232" cy="7142400"/>
          </a:xfrm>
          <a:custGeom>
            <a:avLst/>
            <a:gdLst>
              <a:gd name="connsiteX0" fmla="*/ 6019800 w 6076950"/>
              <a:gd name="connsiteY0" fmla="*/ 0 h 6934200"/>
              <a:gd name="connsiteX1" fmla="*/ 3962400 w 6076950"/>
              <a:gd name="connsiteY1" fmla="*/ 6934200 h 6934200"/>
              <a:gd name="connsiteX2" fmla="*/ 0 w 6076950"/>
              <a:gd name="connsiteY2" fmla="*/ 6934200 h 6934200"/>
              <a:gd name="connsiteX3" fmla="*/ 0 w 6076950"/>
              <a:gd name="connsiteY3" fmla="*/ 57150 h 6934200"/>
              <a:gd name="connsiteX4" fmla="*/ 6076950 w 6076950"/>
              <a:gd name="connsiteY4" fmla="*/ 57150 h 6934200"/>
              <a:gd name="connsiteX5" fmla="*/ 6076950 w 6076950"/>
              <a:gd name="connsiteY5" fmla="*/ 76200 h 6934200"/>
              <a:gd name="connsiteX6" fmla="*/ 6038850 w 6076950"/>
              <a:gd name="connsiteY6" fmla="*/ 76200 h 6934200"/>
              <a:gd name="connsiteX0" fmla="*/ 6019800 w 6076950"/>
              <a:gd name="connsiteY0" fmla="*/ 0 h 6934200"/>
              <a:gd name="connsiteX1" fmla="*/ 4328702 w 6076950"/>
              <a:gd name="connsiteY1" fmla="*/ 3524250 h 6934200"/>
              <a:gd name="connsiteX2" fmla="*/ 3962400 w 6076950"/>
              <a:gd name="connsiteY2" fmla="*/ 6934200 h 6934200"/>
              <a:gd name="connsiteX3" fmla="*/ 0 w 6076950"/>
              <a:gd name="connsiteY3" fmla="*/ 6934200 h 6934200"/>
              <a:gd name="connsiteX4" fmla="*/ 0 w 6076950"/>
              <a:gd name="connsiteY4" fmla="*/ 57150 h 6934200"/>
              <a:gd name="connsiteX5" fmla="*/ 6076950 w 6076950"/>
              <a:gd name="connsiteY5" fmla="*/ 57150 h 6934200"/>
              <a:gd name="connsiteX6" fmla="*/ 6076950 w 6076950"/>
              <a:gd name="connsiteY6" fmla="*/ 76200 h 6934200"/>
              <a:gd name="connsiteX7" fmla="*/ 6038850 w 6076950"/>
              <a:gd name="connsiteY7"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3962400 w 6076950"/>
              <a:gd name="connsiteY3" fmla="*/ 6934200 h 6934200"/>
              <a:gd name="connsiteX4" fmla="*/ 0 w 6076950"/>
              <a:gd name="connsiteY4" fmla="*/ 6934200 h 6934200"/>
              <a:gd name="connsiteX5" fmla="*/ 0 w 6076950"/>
              <a:gd name="connsiteY5" fmla="*/ 57150 h 6934200"/>
              <a:gd name="connsiteX6" fmla="*/ 6076950 w 6076950"/>
              <a:gd name="connsiteY6" fmla="*/ 57150 h 6934200"/>
              <a:gd name="connsiteX7" fmla="*/ 6076950 w 6076950"/>
              <a:gd name="connsiteY7" fmla="*/ 76200 h 6934200"/>
              <a:gd name="connsiteX8" fmla="*/ 6038850 w 6076950"/>
              <a:gd name="connsiteY8"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233452 w 6076950"/>
              <a:gd name="connsiteY3" fmla="*/ 5505450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462052 w 6076950"/>
              <a:gd name="connsiteY3" fmla="*/ 4514850 h 6934200"/>
              <a:gd name="connsiteX4" fmla="*/ 4233452 w 6076950"/>
              <a:gd name="connsiteY4" fmla="*/ 5505450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4328702 w 6076950"/>
              <a:gd name="connsiteY2" fmla="*/ 3524250 h 6934200"/>
              <a:gd name="connsiteX3" fmla="*/ 43858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3858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63350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766852 w 6076950"/>
              <a:gd name="connsiteY2" fmla="*/ 3448050 h 6934200"/>
              <a:gd name="connsiteX3" fmla="*/ 4576352 w 6076950"/>
              <a:gd name="connsiteY3" fmla="*/ 4057650 h 6934200"/>
              <a:gd name="connsiteX4" fmla="*/ 4462052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4766852 w 6076950"/>
              <a:gd name="connsiteY2" fmla="*/ 3448050 h 6934200"/>
              <a:gd name="connsiteX3" fmla="*/ 4576352 w 6076950"/>
              <a:gd name="connsiteY3" fmla="*/ 4057650 h 6934200"/>
              <a:gd name="connsiteX4" fmla="*/ 4493950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93950 w 6076950"/>
              <a:gd name="connsiteY4" fmla="*/ 4514850 h 6934200"/>
              <a:gd name="connsiteX5" fmla="*/ 4233452 w 6076950"/>
              <a:gd name="connsiteY5" fmla="*/ 5505450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93950 w 6076950"/>
              <a:gd name="connsiteY4" fmla="*/ 4514850 h 6934200"/>
              <a:gd name="connsiteX5" fmla="*/ 3882578 w 6076950"/>
              <a:gd name="connsiteY5" fmla="*/ 5569246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3882578 w 6076950"/>
              <a:gd name="connsiteY4" fmla="*/ 5569246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70026 w 6076950"/>
              <a:gd name="connsiteY4" fmla="*/ 4520609 h 6934200"/>
              <a:gd name="connsiteX5" fmla="*/ 4222820 w 6076950"/>
              <a:gd name="connsiteY5" fmla="*/ 5590511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470026 w 6076950"/>
              <a:gd name="connsiteY4" fmla="*/ 4520609 h 6934200"/>
              <a:gd name="connsiteX5" fmla="*/ 4222820 w 6076950"/>
              <a:gd name="connsiteY5" fmla="*/ 5590511 h 6934200"/>
              <a:gd name="connsiteX6" fmla="*/ 3962400 w 6076950"/>
              <a:gd name="connsiteY6" fmla="*/ 6934200 h 6934200"/>
              <a:gd name="connsiteX7" fmla="*/ 0 w 6076950"/>
              <a:gd name="connsiteY7" fmla="*/ 6934200 h 6934200"/>
              <a:gd name="connsiteX8" fmla="*/ 0 w 6076950"/>
              <a:gd name="connsiteY8" fmla="*/ 57150 h 6934200"/>
              <a:gd name="connsiteX9" fmla="*/ 6076950 w 6076950"/>
              <a:gd name="connsiteY9" fmla="*/ 57150 h 6934200"/>
              <a:gd name="connsiteX10" fmla="*/ 6076950 w 6076950"/>
              <a:gd name="connsiteY10" fmla="*/ 76200 h 6934200"/>
              <a:gd name="connsiteX11" fmla="*/ 6038850 w 6076950"/>
              <a:gd name="connsiteY11"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576352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109752 w 6076950"/>
              <a:gd name="connsiteY1" fmla="*/ 933450 h 6934200"/>
              <a:gd name="connsiteX2" fmla="*/ 5447336 w 6076950"/>
              <a:gd name="connsiteY2" fmla="*/ 1225845 h 6934200"/>
              <a:gd name="connsiteX3" fmla="*/ 4608250 w 6076950"/>
              <a:gd name="connsiteY3" fmla="*/ 4057650 h 6934200"/>
              <a:gd name="connsiteX4" fmla="*/ 4222820 w 6076950"/>
              <a:gd name="connsiteY4" fmla="*/ 5590511 h 6934200"/>
              <a:gd name="connsiteX5" fmla="*/ 3962400 w 6076950"/>
              <a:gd name="connsiteY5" fmla="*/ 6934200 h 6934200"/>
              <a:gd name="connsiteX6" fmla="*/ 0 w 6076950"/>
              <a:gd name="connsiteY6" fmla="*/ 6934200 h 6934200"/>
              <a:gd name="connsiteX7" fmla="*/ 0 w 6076950"/>
              <a:gd name="connsiteY7" fmla="*/ 57150 h 6934200"/>
              <a:gd name="connsiteX8" fmla="*/ 6076950 w 6076950"/>
              <a:gd name="connsiteY8" fmla="*/ 57150 h 6934200"/>
              <a:gd name="connsiteX9" fmla="*/ 6076950 w 6076950"/>
              <a:gd name="connsiteY9" fmla="*/ 76200 h 6934200"/>
              <a:gd name="connsiteX10" fmla="*/ 6038850 w 6076950"/>
              <a:gd name="connsiteY10" fmla="*/ 76200 h 6934200"/>
              <a:gd name="connsiteX0" fmla="*/ 6019800 w 6076950"/>
              <a:gd name="connsiteY0" fmla="*/ 0 h 6934200"/>
              <a:gd name="connsiteX1" fmla="*/ 5447336 w 6076950"/>
              <a:gd name="connsiteY1" fmla="*/ 1225845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489866 w 6076950"/>
              <a:gd name="connsiteY1" fmla="*/ 1215213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489866 w 6076950"/>
              <a:gd name="connsiteY1" fmla="*/ 1215213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00498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38850 w 6076950"/>
              <a:gd name="connsiteY9"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9" fmla="*/ 6060115 w 6076950"/>
              <a:gd name="connsiteY9" fmla="*/ 86833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8" fmla="*/ 6076950 w 6076950"/>
              <a:gd name="connsiteY8" fmla="*/ 76200 h 6934200"/>
              <a:gd name="connsiteX0" fmla="*/ 6019800 w 6076950"/>
              <a:gd name="connsiteY0" fmla="*/ 0 h 6934200"/>
              <a:gd name="connsiteX1" fmla="*/ 5521763 w 6076950"/>
              <a:gd name="connsiteY1" fmla="*/ 1204581 h 6934200"/>
              <a:gd name="connsiteX2" fmla="*/ 4608250 w 6076950"/>
              <a:gd name="connsiteY2" fmla="*/ 4057650 h 6934200"/>
              <a:gd name="connsiteX3" fmla="*/ 4222820 w 6076950"/>
              <a:gd name="connsiteY3" fmla="*/ 5590511 h 6934200"/>
              <a:gd name="connsiteX4" fmla="*/ 3962400 w 6076950"/>
              <a:gd name="connsiteY4" fmla="*/ 6934200 h 6934200"/>
              <a:gd name="connsiteX5" fmla="*/ 0 w 6076950"/>
              <a:gd name="connsiteY5" fmla="*/ 6934200 h 6934200"/>
              <a:gd name="connsiteX6" fmla="*/ 0 w 6076950"/>
              <a:gd name="connsiteY6" fmla="*/ 57150 h 6934200"/>
              <a:gd name="connsiteX7" fmla="*/ 6076950 w 6076950"/>
              <a:gd name="connsiteY7" fmla="*/ 57150 h 6934200"/>
              <a:gd name="connsiteX0" fmla="*/ 6009167 w 6076950"/>
              <a:gd name="connsiteY0" fmla="*/ 0 h 6881038"/>
              <a:gd name="connsiteX1" fmla="*/ 5521763 w 6076950"/>
              <a:gd name="connsiteY1" fmla="*/ 1151419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76950"/>
              <a:gd name="connsiteY0" fmla="*/ 0 h 6881038"/>
              <a:gd name="connsiteX1" fmla="*/ 5436703 w 6076950"/>
              <a:gd name="connsiteY1" fmla="*/ 1130153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76950"/>
              <a:gd name="connsiteY0" fmla="*/ 0 h 6881038"/>
              <a:gd name="connsiteX1" fmla="*/ 5511131 w 6076950"/>
              <a:gd name="connsiteY1" fmla="*/ 1140786 h 6881038"/>
              <a:gd name="connsiteX2" fmla="*/ 4608250 w 6076950"/>
              <a:gd name="connsiteY2" fmla="*/ 4004488 h 6881038"/>
              <a:gd name="connsiteX3" fmla="*/ 4222820 w 6076950"/>
              <a:gd name="connsiteY3" fmla="*/ 5537349 h 6881038"/>
              <a:gd name="connsiteX4" fmla="*/ 3962400 w 6076950"/>
              <a:gd name="connsiteY4" fmla="*/ 6881038 h 6881038"/>
              <a:gd name="connsiteX5" fmla="*/ 0 w 6076950"/>
              <a:gd name="connsiteY5" fmla="*/ 6881038 h 6881038"/>
              <a:gd name="connsiteX6" fmla="*/ 0 w 6076950"/>
              <a:gd name="connsiteY6" fmla="*/ 3988 h 6881038"/>
              <a:gd name="connsiteX7" fmla="*/ 6076950 w 6076950"/>
              <a:gd name="connsiteY7" fmla="*/ 3988 h 6881038"/>
              <a:gd name="connsiteX0" fmla="*/ 6009167 w 6009167"/>
              <a:gd name="connsiteY0" fmla="*/ 0 h 6881038"/>
              <a:gd name="connsiteX1" fmla="*/ 5511131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09167 w 6009167"/>
              <a:gd name="connsiteY0" fmla="*/ 0 h 6881038"/>
              <a:gd name="connsiteX1" fmla="*/ 5521763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09167 w 6009167"/>
              <a:gd name="connsiteY0" fmla="*/ 0 h 6881038"/>
              <a:gd name="connsiteX1" fmla="*/ 5532395 w 6009167"/>
              <a:gd name="connsiteY1" fmla="*/ 1140786 h 6881038"/>
              <a:gd name="connsiteX2" fmla="*/ 4608250 w 6009167"/>
              <a:gd name="connsiteY2" fmla="*/ 4004488 h 6881038"/>
              <a:gd name="connsiteX3" fmla="*/ 4222820 w 6009167"/>
              <a:gd name="connsiteY3" fmla="*/ 5537349 h 6881038"/>
              <a:gd name="connsiteX4" fmla="*/ 3962400 w 6009167"/>
              <a:gd name="connsiteY4" fmla="*/ 6881038 h 6881038"/>
              <a:gd name="connsiteX5" fmla="*/ 0 w 6009167"/>
              <a:gd name="connsiteY5" fmla="*/ 6881038 h 6881038"/>
              <a:gd name="connsiteX6" fmla="*/ 0 w 6009167"/>
              <a:gd name="connsiteY6" fmla="*/ 3988 h 6881038"/>
              <a:gd name="connsiteX0" fmla="*/ 6041065 w 6041065"/>
              <a:gd name="connsiteY0" fmla="*/ 0 h 6881038"/>
              <a:gd name="connsiteX1" fmla="*/ 5532395 w 6041065"/>
              <a:gd name="connsiteY1" fmla="*/ 1140786 h 6881038"/>
              <a:gd name="connsiteX2" fmla="*/ 4608250 w 6041065"/>
              <a:gd name="connsiteY2" fmla="*/ 4004488 h 6881038"/>
              <a:gd name="connsiteX3" fmla="*/ 4222820 w 6041065"/>
              <a:gd name="connsiteY3" fmla="*/ 5537349 h 6881038"/>
              <a:gd name="connsiteX4" fmla="*/ 3962400 w 6041065"/>
              <a:gd name="connsiteY4" fmla="*/ 6881038 h 6881038"/>
              <a:gd name="connsiteX5" fmla="*/ 0 w 6041065"/>
              <a:gd name="connsiteY5" fmla="*/ 6881038 h 6881038"/>
              <a:gd name="connsiteX6" fmla="*/ 0 w 6041065"/>
              <a:gd name="connsiteY6" fmla="*/ 3988 h 688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1065" h="6881038">
                <a:moveTo>
                  <a:pt x="6041065" y="0"/>
                </a:moveTo>
                <a:cubicBezTo>
                  <a:pt x="5921802" y="255385"/>
                  <a:pt x="5820816" y="475143"/>
                  <a:pt x="5532395" y="1140786"/>
                </a:cubicBezTo>
                <a:cubicBezTo>
                  <a:pt x="5297137" y="1817061"/>
                  <a:pt x="4812336" y="3277044"/>
                  <a:pt x="4608250" y="4004488"/>
                </a:cubicBezTo>
                <a:cubicBezTo>
                  <a:pt x="4404164" y="4731932"/>
                  <a:pt x="4325145" y="5057924"/>
                  <a:pt x="4222820" y="5537349"/>
                </a:cubicBezTo>
                <a:lnTo>
                  <a:pt x="3962400" y="6881038"/>
                </a:lnTo>
                <a:lnTo>
                  <a:pt x="0" y="6881038"/>
                </a:lnTo>
                <a:lnTo>
                  <a:pt x="0" y="3988"/>
                </a:lnTo>
              </a:path>
            </a:pathLst>
          </a:custGeom>
          <a:solidFill>
            <a:srgbClr val="6A23A0"/>
          </a:solidFill>
          <a:ln w="38100">
            <a:solidFill>
              <a:srgbClr val="6A23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Freeform 7">
            <a:extLst>
              <a:ext uri="{FF2B5EF4-FFF2-40B4-BE49-F238E27FC236}">
                <a16:creationId xmlns:a16="http://schemas.microsoft.com/office/drawing/2014/main" id="{218B462C-A268-7FDA-99DE-4C7191E35A6E}"/>
              </a:ext>
              <a:ext uri="{C183D7F6-B498-43B3-948B-1728B52AA6E4}">
                <adec:decorative xmlns:adec="http://schemas.microsoft.com/office/drawing/2017/decorative" val="1"/>
              </a:ext>
            </a:extLst>
          </p:cNvPr>
          <p:cNvSpPr/>
          <p:nvPr/>
        </p:nvSpPr>
        <p:spPr>
          <a:xfrm rot="4898233">
            <a:off x="9616111" y="116959"/>
            <a:ext cx="1507650" cy="1470877"/>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FDC5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BC4CF"/>
              </a:solidFill>
              <a:effectLst/>
              <a:uLnTx/>
              <a:uFillTx/>
              <a:latin typeface="Calibri" panose="020F0502020204030204"/>
              <a:ea typeface="+mn-ea"/>
              <a:cs typeface="+mn-cs"/>
            </a:endParaRPr>
          </a:p>
        </p:txBody>
      </p:sp>
      <p:sp>
        <p:nvSpPr>
          <p:cNvPr id="9" name="Freeform 8">
            <a:extLst>
              <a:ext uri="{FF2B5EF4-FFF2-40B4-BE49-F238E27FC236}">
                <a16:creationId xmlns:a16="http://schemas.microsoft.com/office/drawing/2014/main" id="{D258D1A4-F1BD-3B7E-29C8-AC9D7521006D}"/>
              </a:ext>
              <a:ext uri="{C183D7F6-B498-43B3-948B-1728B52AA6E4}">
                <adec:decorative xmlns:adec="http://schemas.microsoft.com/office/drawing/2017/decorative" val="1"/>
              </a:ext>
            </a:extLst>
          </p:cNvPr>
          <p:cNvSpPr/>
          <p:nvPr/>
        </p:nvSpPr>
        <p:spPr>
          <a:xfrm rot="2248992">
            <a:off x="9636911" y="1785631"/>
            <a:ext cx="978521" cy="954654"/>
          </a:xfrm>
          <a:custGeom>
            <a:avLst/>
            <a:gdLst>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6991350"/>
              <a:gd name="connsiteY0" fmla="*/ 1943100 h 6858000"/>
              <a:gd name="connsiteX1" fmla="*/ 6991350 w 6991350"/>
              <a:gd name="connsiteY1" fmla="*/ 0 h 6858000"/>
              <a:gd name="connsiteX2" fmla="*/ 5200650 w 6991350"/>
              <a:gd name="connsiteY2" fmla="*/ 6858000 h 6858000"/>
              <a:gd name="connsiteX3" fmla="*/ 0 w 69913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 name="connsiteX0" fmla="*/ 0 w 7029450"/>
              <a:gd name="connsiteY0" fmla="*/ 1943100 h 6858000"/>
              <a:gd name="connsiteX1" fmla="*/ 7029450 w 7029450"/>
              <a:gd name="connsiteY1" fmla="*/ 0 h 6858000"/>
              <a:gd name="connsiteX2" fmla="*/ 5200650 w 7029450"/>
              <a:gd name="connsiteY2" fmla="*/ 6858000 h 6858000"/>
              <a:gd name="connsiteX3" fmla="*/ 0 w 7029450"/>
              <a:gd name="connsiteY3" fmla="*/ 1943100 h 6858000"/>
            </a:gdLst>
            <a:ahLst/>
            <a:cxnLst>
              <a:cxn ang="0">
                <a:pos x="connsiteX0" y="connsiteY0"/>
              </a:cxn>
              <a:cxn ang="0">
                <a:pos x="connsiteX1" y="connsiteY1"/>
              </a:cxn>
              <a:cxn ang="0">
                <a:pos x="connsiteX2" y="connsiteY2"/>
              </a:cxn>
              <a:cxn ang="0">
                <a:pos x="connsiteX3" y="connsiteY3"/>
              </a:cxn>
            </a:cxnLst>
            <a:rect l="l" t="t" r="r" b="b"/>
            <a:pathLst>
              <a:path w="7029450" h="6858000">
                <a:moveTo>
                  <a:pt x="0" y="1943100"/>
                </a:moveTo>
                <a:cubicBezTo>
                  <a:pt x="1606550" y="1257300"/>
                  <a:pt x="4356100" y="342900"/>
                  <a:pt x="7029450" y="0"/>
                </a:cubicBezTo>
                <a:cubicBezTo>
                  <a:pt x="5556250" y="2990850"/>
                  <a:pt x="5245100" y="5657850"/>
                  <a:pt x="5200650" y="6858000"/>
                </a:cubicBezTo>
                <a:cubicBezTo>
                  <a:pt x="2800350" y="3714750"/>
                  <a:pt x="1638300" y="3086100"/>
                  <a:pt x="0" y="1943100"/>
                </a:cubicBezTo>
                <a:close/>
              </a:path>
            </a:pathLst>
          </a:custGeom>
          <a:solidFill>
            <a:srgbClr val="EB5D9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6BC4CF"/>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F6B8DB3-221C-80FB-667C-D0F240EC11AB}"/>
              </a:ext>
            </a:extLst>
          </p:cNvPr>
          <p:cNvSpPr txBox="1"/>
          <p:nvPr/>
        </p:nvSpPr>
        <p:spPr>
          <a:xfrm>
            <a:off x="540363" y="1351789"/>
            <a:ext cx="7628841" cy="537070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VI" sz="2200" b="1" dirty="0">
                <a:solidFill>
                  <a:prstClr val="black"/>
                </a:solidFill>
                <a:latin typeface="Arial" panose="020B0604020202020204" pitchFamily="34" charset="0"/>
                <a:cs typeface="Arial" panose="020B0604020202020204" pitchFamily="34" charset="0"/>
              </a:rPr>
              <a:t>MSE Integrated Care System have</a:t>
            </a:r>
            <a:r>
              <a:rPr lang="en-GB" sz="2200" b="1" dirty="0">
                <a:solidFill>
                  <a:prstClr val="black"/>
                </a:solidFill>
                <a:latin typeface="Arial" panose="020B0604020202020204" pitchFamily="34" charset="0"/>
                <a:cs typeface="Arial" panose="020B0604020202020204" pitchFamily="34" charset="0"/>
              </a:rPr>
              <a:t>:</a:t>
            </a:r>
          </a:p>
          <a:p>
            <a:pPr marR="0" lvl="0" algn="l" defTabSz="914400" rtl="0" eaLnBrk="1" fontAlgn="auto" latinLnBrk="0" hangingPunct="1">
              <a:lnSpc>
                <a:spcPct val="100000"/>
              </a:lnSpc>
              <a:spcBef>
                <a:spcPts val="0"/>
              </a:spcBef>
              <a:spcAft>
                <a:spcPts val="0"/>
              </a:spcAft>
              <a:buClrTx/>
              <a:buSzTx/>
              <a:tabLst/>
              <a:defRPr/>
            </a:pPr>
            <a:r>
              <a:rPr lang="en-VI" sz="2200" b="1" dirty="0">
                <a:solidFill>
                  <a:prstClr val="black"/>
                </a:solidFill>
                <a:latin typeface="Arial" panose="020B0604020202020204" pitchFamily="34" charset="0"/>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VI" sz="2200" dirty="0">
                <a:solidFill>
                  <a:prstClr val="black"/>
                </a:solidFill>
                <a:latin typeface="Arial" panose="020B0604020202020204" pitchFamily="34" charset="0"/>
                <a:cs typeface="Arial" panose="020B0604020202020204" pitchFamily="34" charset="0"/>
              </a:rPr>
              <a:t>Identified </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preferred trainer</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VI" sz="1100" dirty="0">
              <a:solidFill>
                <a:prstClr val="black"/>
              </a:solidFill>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VI"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Purchased </a:t>
            </a: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sufficient courses to train the ICB staff and a  selection of staff within the providers with a focus on smaller contracts  within MSE especially charitable organisations </a:t>
            </a:r>
          </a:p>
          <a:p>
            <a:pPr marR="0" lvl="0" algn="just" defTabSz="914400" rtl="0" eaLnBrk="1" fontAlgn="auto" latinLnBrk="0" hangingPunct="1">
              <a:lnSpc>
                <a:spcPct val="100000"/>
              </a:lnSpc>
              <a:spcBef>
                <a:spcPts val="0"/>
              </a:spcBef>
              <a:spcAft>
                <a:spcPts val="0"/>
              </a:spcAft>
              <a:buClrTx/>
              <a:buSzTx/>
              <a:tabLst/>
              <a:defRPr/>
            </a:pPr>
            <a:endParaRPr kumimoji="0" lang="en-GB" sz="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Negotiated a 15% discount on prices with Med Led until March 2024 on other courses purchased within our system </a:t>
            </a:r>
            <a:endParaRPr kumimoji="0" lang="en-VI"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VI" sz="12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VI" sz="2200" dirty="0">
              <a:solidFill>
                <a:prstClr val="black"/>
              </a:solidFill>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Bespoke 45 minute session arranged for Board members on 24</a:t>
            </a:r>
            <a:r>
              <a:rPr kumimoji="0" lang="en-GB" sz="22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GB"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August 2023 via MS Teams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394CA8C7-E502-28F1-B580-CDC4B1AFB56F}"/>
              </a:ext>
            </a:extLst>
          </p:cNvPr>
          <p:cNvPicPr>
            <a:picLocks noChangeAspect="1"/>
          </p:cNvPicPr>
          <p:nvPr/>
        </p:nvPicPr>
        <p:blipFill>
          <a:blip r:embed="rId3"/>
          <a:stretch>
            <a:fillRect/>
          </a:stretch>
        </p:blipFill>
        <p:spPr>
          <a:xfrm>
            <a:off x="6285690" y="175342"/>
            <a:ext cx="3323390" cy="1113785"/>
          </a:xfrm>
          <a:prstGeom prst="rect">
            <a:avLst/>
          </a:prstGeom>
        </p:spPr>
      </p:pic>
      <p:pic>
        <p:nvPicPr>
          <p:cNvPr id="2" name="Picture 1">
            <a:extLst>
              <a:ext uri="{FF2B5EF4-FFF2-40B4-BE49-F238E27FC236}">
                <a16:creationId xmlns:a16="http://schemas.microsoft.com/office/drawing/2014/main" id="{DB144351-2743-D9CC-B82D-5715F470120B}"/>
              </a:ext>
            </a:extLst>
          </p:cNvPr>
          <p:cNvPicPr>
            <a:picLocks noChangeAspect="1"/>
          </p:cNvPicPr>
          <p:nvPr/>
        </p:nvPicPr>
        <p:blipFill>
          <a:blip r:embed="rId4"/>
          <a:stretch>
            <a:fillRect/>
          </a:stretch>
        </p:blipFill>
        <p:spPr>
          <a:xfrm>
            <a:off x="8571244" y="1586852"/>
            <a:ext cx="2613454" cy="1470068"/>
          </a:xfrm>
          <a:prstGeom prst="rect">
            <a:avLst/>
          </a:prstGeom>
          <a:ln w="12700">
            <a:solidFill>
              <a:schemeClr val="bg1"/>
            </a:solidFill>
          </a:ln>
        </p:spPr>
      </p:pic>
      <p:pic>
        <p:nvPicPr>
          <p:cNvPr id="4" name="Picture 3">
            <a:extLst>
              <a:ext uri="{FF2B5EF4-FFF2-40B4-BE49-F238E27FC236}">
                <a16:creationId xmlns:a16="http://schemas.microsoft.com/office/drawing/2014/main" id="{B7F61055-02F9-1073-18DF-58AA4F1944E6}"/>
              </a:ext>
            </a:extLst>
          </p:cNvPr>
          <p:cNvPicPr>
            <a:picLocks noChangeAspect="1"/>
          </p:cNvPicPr>
          <p:nvPr/>
        </p:nvPicPr>
        <p:blipFill>
          <a:blip r:embed="rId5"/>
          <a:stretch>
            <a:fillRect/>
          </a:stretch>
        </p:blipFill>
        <p:spPr>
          <a:xfrm>
            <a:off x="8571244" y="3389479"/>
            <a:ext cx="2592192" cy="1458108"/>
          </a:xfrm>
          <a:prstGeom prst="rect">
            <a:avLst/>
          </a:prstGeom>
          <a:ln w="12700">
            <a:solidFill>
              <a:schemeClr val="bg1"/>
            </a:solidFill>
          </a:ln>
        </p:spPr>
      </p:pic>
      <p:pic>
        <p:nvPicPr>
          <p:cNvPr id="12" name="Picture 11">
            <a:extLst>
              <a:ext uri="{FF2B5EF4-FFF2-40B4-BE49-F238E27FC236}">
                <a16:creationId xmlns:a16="http://schemas.microsoft.com/office/drawing/2014/main" id="{38129A66-22A1-023A-97F0-D68E9CA19C01}"/>
              </a:ext>
            </a:extLst>
          </p:cNvPr>
          <p:cNvPicPr>
            <a:picLocks noChangeAspect="1"/>
          </p:cNvPicPr>
          <p:nvPr/>
        </p:nvPicPr>
        <p:blipFill>
          <a:blip r:embed="rId6"/>
          <a:stretch>
            <a:fillRect/>
          </a:stretch>
        </p:blipFill>
        <p:spPr>
          <a:xfrm>
            <a:off x="8571244" y="5180147"/>
            <a:ext cx="2572178" cy="1446850"/>
          </a:xfrm>
          <a:prstGeom prst="rect">
            <a:avLst/>
          </a:prstGeom>
          <a:ln w="12700">
            <a:solidFill>
              <a:schemeClr val="bg1"/>
            </a:solidFill>
          </a:ln>
        </p:spPr>
      </p:pic>
    </p:spTree>
    <p:extLst>
      <p:ext uri="{BB962C8B-B14F-4D97-AF65-F5344CB8AC3E}">
        <p14:creationId xmlns:p14="http://schemas.microsoft.com/office/powerpoint/2010/main" val="41063057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tile tx="0" ty="0" sx="100000" sy="100000" flip="none" algn="tl"/>
        </a:blip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SE ICS PowerPoint template" id="{B928E7F5-A5E2-42DD-8052-BFEB43BCB598}" vid="{40DC33F8-489B-43C8-A1F2-7A5F626D4F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A3078ABA-E88D-EB47-828C-687895CC52CF}">
  <we:reference id="ec54a0d4-1494-4e42-b65a-78000cc718aa" version="1.0.0.0" store="EXCatalog" storeType="EXCatalog"/>
  <we:alternateReferences>
    <we:reference id="WA200003509" version="1.0.0.0" store="en-GB"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5D983C6DD6CA4FB798FFE5ED97F751" ma:contentTypeVersion="16" ma:contentTypeDescription="Create a new document." ma:contentTypeScope="" ma:versionID="cf7dcb2a87e54383233c680ccdd058fb">
  <xsd:schema xmlns:xsd="http://www.w3.org/2001/XMLSchema" xmlns:xs="http://www.w3.org/2001/XMLSchema" xmlns:p="http://schemas.microsoft.com/office/2006/metadata/properties" xmlns:ns1="http://schemas.microsoft.com/sharepoint/v3" xmlns:ns2="50a69fdf-07a1-4535-917f-f731e83d1ce8" xmlns:ns3="9f7c630f-7b21-41af-8e66-c00e7f0a0ae0" targetNamespace="http://schemas.microsoft.com/office/2006/metadata/properties" ma:root="true" ma:fieldsID="db5ae83118a379f0776f4a137860bbde" ns1:_="" ns2:_="" ns3:_="">
    <xsd:import namespace="http://schemas.microsoft.com/sharepoint/v3"/>
    <xsd:import namespace="50a69fdf-07a1-4535-917f-f731e83d1ce8"/>
    <xsd:import namespace="9f7c630f-7b21-41af-8e66-c00e7f0a0ae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a69fdf-07a1-4535-917f-f731e83d1c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7c630f-7b21-41af-8e66-c00e7f0a0ae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d4dcb219-ae9d-403c-93e2-78a7f10ae557}" ma:internalName="TaxCatchAll" ma:showField="CatchAllData" ma:web="9f7c630f-7b21-41af-8e66-c00e7f0a0a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f7c630f-7b21-41af-8e66-c00e7f0a0ae0" xsi:nil="true"/>
    <lcf76f155ced4ddcb4097134ff3c332f xmlns="50a69fdf-07a1-4535-917f-f731e83d1ce8">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A071C3A-A5D8-4BC3-9253-F16B54F31E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0a69fdf-07a1-4535-917f-f731e83d1ce8"/>
    <ds:schemaRef ds:uri="9f7c630f-7b21-41af-8e66-c00e7f0a0a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3F96B98-2F1E-42CF-9883-65F2DD588409}">
  <ds:schemaRefs>
    <ds:schemaRef ds:uri="http://schemas.microsoft.com/sharepoint/v3/contenttype/forms"/>
  </ds:schemaRefs>
</ds:datastoreItem>
</file>

<file path=customXml/itemProps3.xml><?xml version="1.0" encoding="utf-8"?>
<ds:datastoreItem xmlns:ds="http://schemas.openxmlformats.org/officeDocument/2006/customXml" ds:itemID="{012B0C40-B44F-4FAF-9C4B-FADE075E6DF5}">
  <ds:schemaRefs>
    <ds:schemaRef ds:uri="http://schemas.microsoft.com/office/2006/metadata/properties"/>
    <ds:schemaRef ds:uri="http://www.w3.org/XML/1998/namespace"/>
    <ds:schemaRef ds:uri="http://purl.org/dc/dcmitype/"/>
    <ds:schemaRef ds:uri="4d145bb4-efec-4d26-8e40-f8eca690d7ed"/>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c71ef966-e090-48e0-9a89-22e11d04a187"/>
    <ds:schemaRef ds:uri="9f7c630f-7b21-41af-8e66-c00e7f0a0ae0"/>
    <ds:schemaRef ds:uri="50a69fdf-07a1-4535-917f-f731e83d1ce8"/>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MSE ICS PowerPoint template (5)</Template>
  <TotalTime>8777</TotalTime>
  <Words>1438</Words>
  <Application>Microsoft Office PowerPoint</Application>
  <PresentationFormat>Widescreen</PresentationFormat>
  <Paragraphs>155</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Segoe UI Emoji</vt:lpstr>
      <vt:lpstr>Times New Roman</vt:lpstr>
      <vt:lpstr>Wingdings 3</vt:lpstr>
      <vt:lpstr>Office Theme</vt:lpstr>
      <vt:lpstr>Patient Safety  Priorities Update  </vt:lpstr>
      <vt:lpstr>The NHS Patient Safety Strategy</vt:lpstr>
      <vt:lpstr>MSE ICB Executive                                                PSS support requirements</vt:lpstr>
      <vt:lpstr>Patient Safety Specialist  Eight Key Priorities </vt:lpstr>
      <vt:lpstr>Implement the Framework for Involving Patients in Patient Safety</vt:lpstr>
      <vt:lpstr>NHS Patient Safety Syllabus Figures as of 14/04/23  Overall Figures monitored by National Team</vt:lpstr>
      <vt:lpstr>PowerPoint Presentation</vt:lpstr>
      <vt:lpstr>Patient Safety Incident Response Framework (PSIRF) A New Era in Patient Safety Response……it is a Movement  </vt:lpstr>
      <vt:lpstr>PSIRF Training  </vt:lpstr>
      <vt:lpstr>PSIRF – How is oversight changing? What does this mean as an ICB </vt:lpstr>
      <vt:lpstr>PSIRF  Improved Learning &amp; Assurance</vt:lpstr>
      <vt:lpstr>PowerPoint Presentation</vt:lpstr>
      <vt:lpstr>QUESTIONS</vt:lpstr>
      <vt:lpstr>Karen Flitton</vt:lpstr>
    </vt:vector>
  </TitlesOfParts>
  <Company>Skanska UK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Safety Specialist Update January 2023</dc:title>
  <dc:creator>Olivant, Adam</dc:creator>
  <cp:lastModifiedBy>O'CONNOR, Sara (NHS MID AND SOUTH ESSEX ICB - 06Q)</cp:lastModifiedBy>
  <cp:revision>78</cp:revision>
  <cp:lastPrinted>2023-01-22T12:08:13Z</cp:lastPrinted>
  <dcterms:created xsi:type="dcterms:W3CDTF">2023-01-01T22:52:58Z</dcterms:created>
  <dcterms:modified xsi:type="dcterms:W3CDTF">2023-06-07T18:12:48Z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0x0101002E5D983C6DD6CA4FB798FFE5ED97F751</vt:lpwstr>
  </property>
  <property fmtid="{D5CDD505-2E9C-101B-9397-08002B2CF9AE}" pid="3" name="MediaServiceImageTags">
    <vt:lpwstr/>
  </property>
  <property fmtid="{D5CDD505-2E9C-101B-9397-08002B2CF9AE}" pid="4" name="IntranetKeywords">
    <vt:lpwstr>6;#MSE|e2a38f45-20b0-427a-808a-97dee85b2f9f</vt:lpwstr>
  </property>
  <property fmtid="{D5CDD505-2E9C-101B-9397-08002B2CF9AE}" pid="5" name="MSIP_Label_6379ec1e-7734-4071-a4b9-9f091c05fa90_Enabled">
    <vt:lpwstr>true</vt:lpwstr>
  </property>
  <property fmtid="{D5CDD505-2E9C-101B-9397-08002B2CF9AE}" pid="6" name="MSIP_Label_6379ec1e-7734-4071-a4b9-9f091c05fa90_SetDate">
    <vt:lpwstr>2023-01-01T22:52:59Z</vt:lpwstr>
  </property>
  <property fmtid="{D5CDD505-2E9C-101B-9397-08002B2CF9AE}" pid="7" name="MSIP_Label_6379ec1e-7734-4071-a4b9-9f091c05fa90_Method">
    <vt:lpwstr>Standard</vt:lpwstr>
  </property>
  <property fmtid="{D5CDD505-2E9C-101B-9397-08002B2CF9AE}" pid="8" name="MSIP_Label_6379ec1e-7734-4071-a4b9-9f091c05fa90_Name">
    <vt:lpwstr>General-No-Marking</vt:lpwstr>
  </property>
  <property fmtid="{D5CDD505-2E9C-101B-9397-08002B2CF9AE}" pid="9" name="MSIP_Label_6379ec1e-7734-4071-a4b9-9f091c05fa90_SiteId">
    <vt:lpwstr>33dab507-5210-4075-805b-f2717d8cfa74</vt:lpwstr>
  </property>
  <property fmtid="{D5CDD505-2E9C-101B-9397-08002B2CF9AE}" pid="10" name="MSIP_Label_6379ec1e-7734-4071-a4b9-9f091c05fa90_ActionId">
    <vt:lpwstr>5f79f347-7cc2-4d4e-8d63-06ab42b2d747</vt:lpwstr>
  </property>
  <property fmtid="{D5CDD505-2E9C-101B-9397-08002B2CF9AE}" pid="11" name="MSIP_Label_6379ec1e-7734-4071-a4b9-9f091c05fa90_ContentBits">
    <vt:lpwstr>0</vt:lpwstr>
  </property>
</Properties>
</file>